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activeX/activeX1.xml" ContentType="application/vnd.ms-office.activeX+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Default Extension="wav" ContentType="audio/wav"/>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72"/>
  </p:notesMasterIdLst>
  <p:handoutMasterIdLst>
    <p:handoutMasterId r:id="rId73"/>
  </p:handoutMasterIdLst>
  <p:sldIdLst>
    <p:sldId id="648" r:id="rId2"/>
    <p:sldId id="649" r:id="rId3"/>
    <p:sldId id="269" r:id="rId4"/>
    <p:sldId id="561" r:id="rId5"/>
    <p:sldId id="562" r:id="rId6"/>
    <p:sldId id="567" r:id="rId7"/>
    <p:sldId id="568" r:id="rId8"/>
    <p:sldId id="565" r:id="rId9"/>
    <p:sldId id="596" r:id="rId10"/>
    <p:sldId id="646" r:id="rId11"/>
    <p:sldId id="647" r:id="rId12"/>
    <p:sldId id="571" r:id="rId13"/>
    <p:sldId id="569" r:id="rId14"/>
    <p:sldId id="570" r:id="rId15"/>
    <p:sldId id="643" r:id="rId16"/>
    <p:sldId id="591" r:id="rId17"/>
    <p:sldId id="592" r:id="rId18"/>
    <p:sldId id="650" r:id="rId19"/>
    <p:sldId id="653" r:id="rId20"/>
    <p:sldId id="573" r:id="rId21"/>
    <p:sldId id="547" r:id="rId22"/>
    <p:sldId id="558" r:id="rId23"/>
    <p:sldId id="550" r:id="rId24"/>
    <p:sldId id="580" r:id="rId25"/>
    <p:sldId id="551" r:id="rId26"/>
    <p:sldId id="552" r:id="rId27"/>
    <p:sldId id="553" r:id="rId28"/>
    <p:sldId id="351" r:id="rId29"/>
    <p:sldId id="330" r:id="rId30"/>
    <p:sldId id="560" r:id="rId31"/>
    <p:sldId id="644" r:id="rId32"/>
    <p:sldId id="645" r:id="rId33"/>
    <p:sldId id="598" r:id="rId34"/>
    <p:sldId id="642" r:id="rId35"/>
    <p:sldId id="555" r:id="rId36"/>
    <p:sldId id="361" r:id="rId37"/>
    <p:sldId id="323" r:id="rId38"/>
    <p:sldId id="305" r:id="rId39"/>
    <p:sldId id="306" r:id="rId40"/>
    <p:sldId id="652" r:id="rId41"/>
    <p:sldId id="300" r:id="rId42"/>
    <p:sldId id="387" r:id="rId43"/>
    <p:sldId id="396" r:id="rId44"/>
    <p:sldId id="406" r:id="rId45"/>
    <p:sldId id="593" r:id="rId46"/>
    <p:sldId id="379" r:id="rId47"/>
    <p:sldId id="417" r:id="rId48"/>
    <p:sldId id="581" r:id="rId49"/>
    <p:sldId id="458" r:id="rId50"/>
    <p:sldId id="582" r:id="rId51"/>
    <p:sldId id="583" r:id="rId52"/>
    <p:sldId id="584" r:id="rId53"/>
    <p:sldId id="632" r:id="rId54"/>
    <p:sldId id="633" r:id="rId55"/>
    <p:sldId id="634" r:id="rId56"/>
    <p:sldId id="635" r:id="rId57"/>
    <p:sldId id="601" r:id="rId58"/>
    <p:sldId id="638" r:id="rId59"/>
    <p:sldId id="604" r:id="rId60"/>
    <p:sldId id="578" r:id="rId61"/>
    <p:sldId id="595" r:id="rId62"/>
    <p:sldId id="594" r:id="rId63"/>
    <p:sldId id="636" r:id="rId64"/>
    <p:sldId id="357" r:id="rId65"/>
    <p:sldId id="543" r:id="rId66"/>
    <p:sldId id="554" r:id="rId67"/>
    <p:sldId id="651" r:id="rId68"/>
    <p:sldId id="459" r:id="rId69"/>
    <p:sldId id="639" r:id="rId70"/>
    <p:sldId id="640" r:id="rId71"/>
  </p:sldIdLst>
  <p:sldSz cx="9144000" cy="6858000" type="screen4x3"/>
  <p:notesSz cx="6858000" cy="9296400"/>
  <p:custDataLst>
    <p:tags r:id="rId74"/>
  </p:custDataLst>
  <p:kinsoku lang="ja-JP" invalStChars="、。，．・：；？！゛゜ヽヾゝゞ々ー’”）〕］｝〉》」』】°‰′″℃￠％ぁぃぅぇぉっゃゅょゎァィゥェォッャュョヮヵヶ!%),.:;?]}｡｣､･ｧｨｩｪｫｬｭｮｯｰﾞﾟ" invalEndChars="‘“（〔［｛〈《「『【￥＄$([\{｢￡"/>
  <p:defaultTextStyle>
    <a:defPPr>
      <a:defRPr lang="en-US"/>
    </a:defPPr>
    <a:lvl1pPr algn="ctr" rtl="0" eaLnBrk="0" fontAlgn="base" hangingPunct="0">
      <a:lnSpc>
        <a:spcPct val="90000"/>
      </a:lnSpc>
      <a:spcBef>
        <a:spcPct val="20000"/>
      </a:spcBef>
      <a:spcAft>
        <a:spcPct val="0"/>
      </a:spcAft>
      <a:buClr>
        <a:schemeClr val="tx2"/>
      </a:buClr>
      <a:buSzPct val="75000"/>
      <a:buFont typeface="Wingdings" pitchFamily="2" charset="2"/>
      <a:defRPr sz="2400" b="1" i="1" kern="1200">
        <a:solidFill>
          <a:schemeClr val="tx1"/>
        </a:solidFill>
        <a:latin typeface="Arial" charset="0"/>
        <a:ea typeface="+mn-ea"/>
        <a:cs typeface="+mn-cs"/>
      </a:defRPr>
    </a:lvl1pPr>
    <a:lvl2pPr marL="457200" algn="ctr" rtl="0" eaLnBrk="0" fontAlgn="base" hangingPunct="0">
      <a:lnSpc>
        <a:spcPct val="90000"/>
      </a:lnSpc>
      <a:spcBef>
        <a:spcPct val="20000"/>
      </a:spcBef>
      <a:spcAft>
        <a:spcPct val="0"/>
      </a:spcAft>
      <a:buClr>
        <a:schemeClr val="tx2"/>
      </a:buClr>
      <a:buSzPct val="75000"/>
      <a:buFont typeface="Wingdings" pitchFamily="2" charset="2"/>
      <a:defRPr sz="2400" b="1" i="1" kern="1200">
        <a:solidFill>
          <a:schemeClr val="tx1"/>
        </a:solidFill>
        <a:latin typeface="Arial" charset="0"/>
        <a:ea typeface="+mn-ea"/>
        <a:cs typeface="+mn-cs"/>
      </a:defRPr>
    </a:lvl2pPr>
    <a:lvl3pPr marL="914400" algn="ctr" rtl="0" eaLnBrk="0" fontAlgn="base" hangingPunct="0">
      <a:lnSpc>
        <a:spcPct val="90000"/>
      </a:lnSpc>
      <a:spcBef>
        <a:spcPct val="20000"/>
      </a:spcBef>
      <a:spcAft>
        <a:spcPct val="0"/>
      </a:spcAft>
      <a:buClr>
        <a:schemeClr val="tx2"/>
      </a:buClr>
      <a:buSzPct val="75000"/>
      <a:buFont typeface="Wingdings" pitchFamily="2" charset="2"/>
      <a:defRPr sz="2400" b="1" i="1" kern="1200">
        <a:solidFill>
          <a:schemeClr val="tx1"/>
        </a:solidFill>
        <a:latin typeface="Arial" charset="0"/>
        <a:ea typeface="+mn-ea"/>
        <a:cs typeface="+mn-cs"/>
      </a:defRPr>
    </a:lvl3pPr>
    <a:lvl4pPr marL="1371600" algn="ctr" rtl="0" eaLnBrk="0" fontAlgn="base" hangingPunct="0">
      <a:lnSpc>
        <a:spcPct val="90000"/>
      </a:lnSpc>
      <a:spcBef>
        <a:spcPct val="20000"/>
      </a:spcBef>
      <a:spcAft>
        <a:spcPct val="0"/>
      </a:spcAft>
      <a:buClr>
        <a:schemeClr val="tx2"/>
      </a:buClr>
      <a:buSzPct val="75000"/>
      <a:buFont typeface="Wingdings" pitchFamily="2" charset="2"/>
      <a:defRPr sz="2400" b="1" i="1" kern="1200">
        <a:solidFill>
          <a:schemeClr val="tx1"/>
        </a:solidFill>
        <a:latin typeface="Arial" charset="0"/>
        <a:ea typeface="+mn-ea"/>
        <a:cs typeface="+mn-cs"/>
      </a:defRPr>
    </a:lvl4pPr>
    <a:lvl5pPr marL="1828800" algn="ctr" rtl="0" eaLnBrk="0" fontAlgn="base" hangingPunct="0">
      <a:lnSpc>
        <a:spcPct val="90000"/>
      </a:lnSpc>
      <a:spcBef>
        <a:spcPct val="20000"/>
      </a:spcBef>
      <a:spcAft>
        <a:spcPct val="0"/>
      </a:spcAft>
      <a:buClr>
        <a:schemeClr val="tx2"/>
      </a:buClr>
      <a:buSzPct val="75000"/>
      <a:buFont typeface="Wingdings" pitchFamily="2" charset="2"/>
      <a:defRPr sz="2400" b="1" i="1" kern="1200">
        <a:solidFill>
          <a:schemeClr val="tx1"/>
        </a:solidFill>
        <a:latin typeface="Arial" charset="0"/>
        <a:ea typeface="+mn-ea"/>
        <a:cs typeface="+mn-cs"/>
      </a:defRPr>
    </a:lvl5pPr>
    <a:lvl6pPr marL="2286000" algn="l" defTabSz="914400" rtl="0" eaLnBrk="1" latinLnBrk="0" hangingPunct="1">
      <a:defRPr sz="2400" b="1" i="1" kern="1200">
        <a:solidFill>
          <a:schemeClr val="tx1"/>
        </a:solidFill>
        <a:latin typeface="Arial" charset="0"/>
        <a:ea typeface="+mn-ea"/>
        <a:cs typeface="+mn-cs"/>
      </a:defRPr>
    </a:lvl6pPr>
    <a:lvl7pPr marL="2743200" algn="l" defTabSz="914400" rtl="0" eaLnBrk="1" latinLnBrk="0" hangingPunct="1">
      <a:defRPr sz="2400" b="1" i="1" kern="1200">
        <a:solidFill>
          <a:schemeClr val="tx1"/>
        </a:solidFill>
        <a:latin typeface="Arial" charset="0"/>
        <a:ea typeface="+mn-ea"/>
        <a:cs typeface="+mn-cs"/>
      </a:defRPr>
    </a:lvl7pPr>
    <a:lvl8pPr marL="3200400" algn="l" defTabSz="914400" rtl="0" eaLnBrk="1" latinLnBrk="0" hangingPunct="1">
      <a:defRPr sz="2400" b="1" i="1" kern="1200">
        <a:solidFill>
          <a:schemeClr val="tx1"/>
        </a:solidFill>
        <a:latin typeface="Arial" charset="0"/>
        <a:ea typeface="+mn-ea"/>
        <a:cs typeface="+mn-cs"/>
      </a:defRPr>
    </a:lvl8pPr>
    <a:lvl9pPr marL="3657600" algn="l" defTabSz="914400" rtl="0" eaLnBrk="1" latinLnBrk="0" hangingPunct="1">
      <a:defRPr sz="2400" b="1" i="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showPr>
  <p:clrMru>
    <a:srgbClr val="FFFFFF"/>
    <a:srgbClr val="FFCC00"/>
    <a:srgbClr val="FFFF00"/>
    <a:srgbClr val="CCCC00"/>
    <a:srgbClr val="CC9900"/>
    <a:srgbClr val="969696"/>
    <a:srgbClr val="0000CC"/>
    <a:srgbClr val="00008A"/>
    <a:srgbClr val="00006A"/>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38" autoAdjust="0"/>
    <p:restoredTop sz="94521" autoAdjust="0"/>
  </p:normalViewPr>
  <p:slideViewPr>
    <p:cSldViewPr>
      <p:cViewPr>
        <p:scale>
          <a:sx n="70" d="100"/>
          <a:sy n="70" d="100"/>
        </p:scale>
        <p:origin x="-1170"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5574"/>
    </p:cViewPr>
  </p:sorterViewPr>
  <p:notesViewPr>
    <p:cSldViewPr>
      <p:cViewPr varScale="1">
        <p:scale>
          <a:sx n="49" d="100"/>
          <a:sy n="49" d="100"/>
        </p:scale>
        <p:origin x="-1812" y="-78"/>
      </p:cViewPr>
      <p:guideLst>
        <p:guide orient="horz" pos="2928"/>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handoutMaster" Target="handoutMasters/handoutMaster1.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activeX/activeX1.xml><?xml version="1.0" encoding="utf-8"?>
<ax:ocx xmlns:ax="http://schemas.microsoft.com/office/2006/activeX" xmlns:r="http://schemas.openxmlformats.org/officeDocument/2006/relationships" ax:classid="{D27CDB6E-AE6D-11CF-96B8-444553540000}" ax:persistence="persistPropertyBag">
  <ax:ocxPr ax:name="_cx" ax:value="23076"/>
  <ax:ocxPr ax:name="_cy" ax:value="14182"/>
  <ax:ocxPr ax:name="FlashVars" ax:value=""/>
  <ax:ocxPr ax:name="Movie" ax:value="http://www.youtube.com/v/hibyAJOSW8U"/>
  <ax:ocxPr ax:name="Src" ax:value="http://www.youtube.com/v/hibyAJOSW8U"/>
  <ax:ocxPr ax:name="WMode" ax:value="Window"/>
  <ax:ocxPr ax:name="Play" ax:value="0"/>
  <ax:ocxPr ax:name="Loop" ax:value="-1"/>
  <ax:ocxPr ax:name="Quality" ax:value="High"/>
  <ax:ocxPr ax:name="SAlign" ax:value="LT"/>
  <ax:ocxPr ax:name="Menu" ax:value="-1"/>
  <ax:ocxPr ax:name="Base" ax:value=""/>
  <ax:ocxPr ax:name="AllowScriptAccess" ax:value=""/>
  <ax:ocxPr ax:name="Scale" ax:value="NoScale"/>
  <ax:ocxPr ax:name="DeviceFont" ax:value="0"/>
  <ax:ocxPr ax:name="EmbedMovie" ax:value="0"/>
  <ax:ocxPr ax:name="BGColor" ax:value=""/>
  <ax:ocxPr ax:name="SWRemote" ax:value=""/>
  <ax:ocxPr ax:name="MovieData" ax:value=""/>
  <ax:ocxPr ax:name="SeamlessTabbing" ax:value="1"/>
  <ax:ocxPr ax:name="Profile" ax:value="0"/>
  <ax:ocxPr ax:name="ProfileAddress" ax:value=""/>
  <ax:ocxPr ax:name="ProfilePort" ax:value="0"/>
  <ax:ocxPr ax:name="AllowNetworking" ax:value="all"/>
  <ax:ocxPr ax:name="AllowFullScreen" ax:value="false"/>
</ax:ocx>
</file>

<file path=ppt/drawings/_rels/vmlDrawing1.vml.rels><?xml version="1.0" encoding="UTF-8" standalone="yes"?>
<Relationships xmlns="http://schemas.openxmlformats.org/package/2006/relationships"><Relationship Id="rId1" Type="http://schemas.openxmlformats.org/officeDocument/2006/relationships/image" Target="../media/image37.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3.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14400" y="4416425"/>
            <a:ext cx="5029200" cy="4183063"/>
          </a:xfrm>
          <a:prstGeom prst="rect">
            <a:avLst/>
          </a:prstGeom>
          <a:noFill/>
          <a:ln w="12700">
            <a:noFill/>
            <a:miter lim="800000"/>
            <a:headEnd/>
            <a:tailEnd/>
          </a:ln>
          <a:effectLst/>
        </p:spPr>
        <p:txBody>
          <a:bodyPr vert="horz" wrap="square" lIns="90478" tIns="44445" rIns="90478" bIns="44445" numCol="1" anchor="t" anchorCtr="0" compatLnSpc="1">
            <a:prstTxWarp prst="textNoShape">
              <a:avLst/>
            </a:prstTxWarp>
          </a:bodyPr>
          <a:lstStyle/>
          <a:p>
            <a:pPr lvl="0"/>
            <a:r>
              <a:rPr lang="en-US" noProof="0" smtClean="0"/>
              <a:t>Click to edit Master notes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05475" name="Rectangle 3"/>
          <p:cNvSpPr>
            <a:spLocks noGrp="1" noRot="1" noChangeAspect="1" noChangeArrowheads="1" noTextEdit="1"/>
          </p:cNvSpPr>
          <p:nvPr>
            <p:ph type="sldImg" idx="2"/>
          </p:nvPr>
        </p:nvSpPr>
        <p:spPr bwMode="auto">
          <a:xfrm>
            <a:off x="1114425" y="703263"/>
            <a:ext cx="4630738" cy="3473450"/>
          </a:xfrm>
          <a:prstGeom prst="rect">
            <a:avLst/>
          </a:prstGeom>
          <a:noFill/>
          <a:ln w="12700">
            <a:solidFill>
              <a:schemeClr val="tx1"/>
            </a:solidFill>
            <a:miter lim="800000"/>
            <a:headEnd/>
            <a:tailEnd/>
          </a:ln>
        </p:spPr>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Rot="1" noChangeAspect="1" noChangeArrowheads="1" noTextEdit="1"/>
          </p:cNvSpPr>
          <p:nvPr>
            <p:ph type="sldImg"/>
          </p:nvPr>
        </p:nvSpPr>
        <p:spPr>
          <a:ln/>
        </p:spPr>
      </p:sp>
      <p:sp>
        <p:nvSpPr>
          <p:cNvPr id="106499" name="Rectangle 3"/>
          <p:cNvSpPr>
            <a:spLocks noGrp="1" noChangeArrowheads="1"/>
          </p:cNvSpPr>
          <p:nvPr>
            <p:ph type="body" idx="1"/>
          </p:nvPr>
        </p:nvSpPr>
        <p:spPr>
          <a:noFill/>
          <a:ln w="9525"/>
        </p:spPr>
        <p:txBody>
          <a:bodyPr/>
          <a:lstStyle/>
          <a:p>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Rot="1" noChangeAspect="1" noChangeArrowheads="1" noTextEdit="1"/>
          </p:cNvSpPr>
          <p:nvPr>
            <p:ph type="sldImg"/>
          </p:nvPr>
        </p:nvSpPr>
        <p:spPr>
          <a:ln/>
        </p:spPr>
      </p:sp>
      <p:sp>
        <p:nvSpPr>
          <p:cNvPr id="116739" name="Rectangle 3"/>
          <p:cNvSpPr>
            <a:spLocks noGrp="1" noChangeArrowheads="1"/>
          </p:cNvSpPr>
          <p:nvPr>
            <p:ph type="body" idx="1"/>
          </p:nvPr>
        </p:nvSpPr>
        <p:spPr>
          <a:noFill/>
          <a:ln w="9525"/>
        </p:spPr>
        <p:txBody>
          <a:bodyPr/>
          <a:lstStyle/>
          <a:p>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Rot="1" noChangeAspect="1" noChangeArrowheads="1" noTextEdit="1"/>
          </p:cNvSpPr>
          <p:nvPr>
            <p:ph type="sldImg"/>
          </p:nvPr>
        </p:nvSpPr>
        <p:spPr>
          <a:ln/>
        </p:spPr>
      </p:sp>
      <p:sp>
        <p:nvSpPr>
          <p:cNvPr id="117763" name="Rectangle 3"/>
          <p:cNvSpPr>
            <a:spLocks noGrp="1" noChangeArrowheads="1"/>
          </p:cNvSpPr>
          <p:nvPr>
            <p:ph type="body" idx="1"/>
          </p:nvPr>
        </p:nvSpPr>
        <p:spPr>
          <a:noFill/>
          <a:ln w="9525"/>
        </p:spPr>
        <p:txBody>
          <a:bodyPr/>
          <a:lstStyle/>
          <a:p>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Rot="1" noChangeAspect="1" noChangeArrowheads="1" noTextEdit="1"/>
          </p:cNvSpPr>
          <p:nvPr>
            <p:ph type="sldImg"/>
          </p:nvPr>
        </p:nvSpPr>
        <p:spPr>
          <a:ln/>
        </p:spPr>
      </p:sp>
      <p:sp>
        <p:nvSpPr>
          <p:cNvPr id="111619" name="Rectangle 3"/>
          <p:cNvSpPr>
            <a:spLocks noGrp="1" noChangeArrowheads="1"/>
          </p:cNvSpPr>
          <p:nvPr>
            <p:ph type="body" idx="1"/>
          </p:nvPr>
        </p:nvSpPr>
        <p:spPr>
          <a:noFill/>
          <a:ln w="9525"/>
        </p:spPr>
        <p:txBody>
          <a:bodyPr/>
          <a:lstStyle/>
          <a:p>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Rot="1" noChangeAspect="1" noChangeArrowheads="1" noTextEdit="1"/>
          </p:cNvSpPr>
          <p:nvPr>
            <p:ph type="sldImg"/>
          </p:nvPr>
        </p:nvSpPr>
        <p:spPr>
          <a:ln/>
        </p:spPr>
      </p:sp>
      <p:sp>
        <p:nvSpPr>
          <p:cNvPr id="112643" name="Rectangle 3"/>
          <p:cNvSpPr>
            <a:spLocks noGrp="1" noChangeArrowheads="1"/>
          </p:cNvSpPr>
          <p:nvPr>
            <p:ph type="body" idx="1"/>
          </p:nvPr>
        </p:nvSpPr>
        <p:spPr>
          <a:noFill/>
          <a:ln w="9525"/>
        </p:spPr>
        <p:txBody>
          <a:bodyPr/>
          <a:lstStyle/>
          <a:p>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Rot="1" noChangeAspect="1" noChangeArrowheads="1" noTextEdit="1"/>
          </p:cNvSpPr>
          <p:nvPr>
            <p:ph type="sldImg"/>
          </p:nvPr>
        </p:nvSpPr>
        <p:spPr>
          <a:ln/>
        </p:spPr>
      </p:sp>
      <p:sp>
        <p:nvSpPr>
          <p:cNvPr id="112643" name="Rectangle 3"/>
          <p:cNvSpPr>
            <a:spLocks noGrp="1" noChangeArrowheads="1"/>
          </p:cNvSpPr>
          <p:nvPr>
            <p:ph type="body" idx="1"/>
          </p:nvPr>
        </p:nvSpPr>
        <p:spPr>
          <a:noFill/>
          <a:ln w="9525"/>
        </p:spPr>
        <p:txBody>
          <a:bodyPr/>
          <a:lstStyle/>
          <a:p>
            <a:endParaRPr 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Rot="1" noChangeAspect="1" noChangeArrowheads="1" noTextEdit="1"/>
          </p:cNvSpPr>
          <p:nvPr>
            <p:ph type="sldImg"/>
          </p:nvPr>
        </p:nvSpPr>
        <p:spPr>
          <a:ln/>
        </p:spPr>
      </p:sp>
      <p:sp>
        <p:nvSpPr>
          <p:cNvPr id="120835" name="Rectangle 3"/>
          <p:cNvSpPr>
            <a:spLocks noGrp="1" noChangeArrowheads="1"/>
          </p:cNvSpPr>
          <p:nvPr>
            <p:ph type="body" idx="1"/>
          </p:nvPr>
        </p:nvSpPr>
        <p:spPr>
          <a:noFill/>
          <a:ln w="9525"/>
        </p:spPr>
        <p:txBody>
          <a:bodyPr/>
          <a:lstStyle/>
          <a:p>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Rot="1" noChangeAspect="1" noChangeArrowheads="1" noTextEdit="1"/>
          </p:cNvSpPr>
          <p:nvPr>
            <p:ph type="sldImg"/>
          </p:nvPr>
        </p:nvSpPr>
        <p:spPr>
          <a:ln/>
        </p:spPr>
      </p:sp>
      <p:sp>
        <p:nvSpPr>
          <p:cNvPr id="124931" name="Rectangle 3"/>
          <p:cNvSpPr>
            <a:spLocks noGrp="1" noChangeArrowheads="1"/>
          </p:cNvSpPr>
          <p:nvPr>
            <p:ph type="body" idx="1"/>
          </p:nvPr>
        </p:nvSpPr>
        <p:spPr>
          <a:noFill/>
          <a:ln w="9525"/>
        </p:spPr>
        <p:txBody>
          <a:bodyPr/>
          <a:lstStyle/>
          <a:p>
            <a:endParaRPr 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Rot="1" noChangeAspect="1" noChangeArrowheads="1" noTextEdit="1"/>
          </p:cNvSpPr>
          <p:nvPr>
            <p:ph type="sldImg"/>
          </p:nvPr>
        </p:nvSpPr>
        <p:spPr>
          <a:ln/>
        </p:spPr>
      </p:sp>
      <p:sp>
        <p:nvSpPr>
          <p:cNvPr id="125955" name="Rectangle 3"/>
          <p:cNvSpPr>
            <a:spLocks noGrp="1" noChangeArrowheads="1"/>
          </p:cNvSpPr>
          <p:nvPr>
            <p:ph type="body" idx="1"/>
          </p:nvPr>
        </p:nvSpPr>
        <p:spPr>
          <a:noFill/>
          <a:ln w="9525"/>
        </p:spPr>
        <p:txBody>
          <a:bodyPr/>
          <a:lstStyle/>
          <a:p>
            <a:endParaRPr 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Rot="1" noChangeAspect="1" noChangeArrowheads="1" noTextEdit="1"/>
          </p:cNvSpPr>
          <p:nvPr>
            <p:ph type="sldImg"/>
          </p:nvPr>
        </p:nvSpPr>
        <p:spPr>
          <a:ln/>
        </p:spPr>
      </p:sp>
      <p:sp>
        <p:nvSpPr>
          <p:cNvPr id="128003" name="Rectangle 3"/>
          <p:cNvSpPr>
            <a:spLocks noGrp="1" noChangeArrowheads="1"/>
          </p:cNvSpPr>
          <p:nvPr>
            <p:ph type="body" idx="1"/>
          </p:nvPr>
        </p:nvSpPr>
        <p:spPr>
          <a:noFill/>
          <a:ln w="9525"/>
        </p:spPr>
        <p:txBody>
          <a:bodyPr/>
          <a:lstStyle/>
          <a:p>
            <a:endParaRPr lang="en-US"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Rot="1" noChangeAspect="1" noChangeArrowheads="1" noTextEdit="1"/>
          </p:cNvSpPr>
          <p:nvPr>
            <p:ph type="sldImg"/>
          </p:nvPr>
        </p:nvSpPr>
        <p:spPr>
          <a:ln/>
        </p:spPr>
      </p:sp>
      <p:sp>
        <p:nvSpPr>
          <p:cNvPr id="130051" name="Rectangle 3"/>
          <p:cNvSpPr>
            <a:spLocks noGrp="1" noChangeArrowheads="1"/>
          </p:cNvSpPr>
          <p:nvPr>
            <p:ph type="body" idx="1"/>
          </p:nvPr>
        </p:nvSpPr>
        <p:spPr>
          <a:noFill/>
          <a:ln w="9525"/>
        </p:spPr>
        <p:txBody>
          <a:bodyPr/>
          <a:lstStyle/>
          <a:p>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p:cNvSpPr>
            <a:spLocks noGrp="1" noRot="1" noChangeAspect="1" noChangeArrowheads="1" noTextEdit="1"/>
          </p:cNvSpPr>
          <p:nvPr>
            <p:ph type="sldImg"/>
          </p:nvPr>
        </p:nvSpPr>
        <p:spPr>
          <a:ln/>
        </p:spPr>
      </p:sp>
      <p:sp>
        <p:nvSpPr>
          <p:cNvPr id="180227" name="Rectangle 3"/>
          <p:cNvSpPr>
            <a:spLocks noGrp="1" noChangeArrowheads="1"/>
          </p:cNvSpPr>
          <p:nvPr>
            <p:ph type="body" idx="1"/>
          </p:nvPr>
        </p:nvSpPr>
        <p:spPr>
          <a:noFill/>
          <a:ln w="9525"/>
        </p:spPr>
        <p:txBody>
          <a:bodyPr/>
          <a:lstStyle/>
          <a:p>
            <a:endParaRPr lang="en-US"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Rot="1" noChangeAspect="1" noChangeArrowheads="1" noTextEdit="1"/>
          </p:cNvSpPr>
          <p:nvPr>
            <p:ph type="sldImg"/>
          </p:nvPr>
        </p:nvSpPr>
        <p:spPr>
          <a:ln/>
        </p:spPr>
      </p:sp>
      <p:sp>
        <p:nvSpPr>
          <p:cNvPr id="129027" name="Rectangle 3"/>
          <p:cNvSpPr>
            <a:spLocks noGrp="1" noChangeArrowheads="1"/>
          </p:cNvSpPr>
          <p:nvPr>
            <p:ph type="body" idx="1"/>
          </p:nvPr>
        </p:nvSpPr>
        <p:spPr>
          <a:noFill/>
          <a:ln w="9525"/>
        </p:spPr>
        <p:txBody>
          <a:bodyPr/>
          <a:lstStyle/>
          <a:p>
            <a:endParaRPr lang="en-US"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Rot="1" noChangeAspect="1" noChangeArrowheads="1" noTextEdit="1"/>
          </p:cNvSpPr>
          <p:nvPr>
            <p:ph type="sldImg"/>
          </p:nvPr>
        </p:nvSpPr>
        <p:spPr>
          <a:ln/>
        </p:spPr>
      </p:sp>
      <p:sp>
        <p:nvSpPr>
          <p:cNvPr id="131075" name="Rectangle 3"/>
          <p:cNvSpPr>
            <a:spLocks noGrp="1" noChangeArrowheads="1"/>
          </p:cNvSpPr>
          <p:nvPr>
            <p:ph type="body" idx="1"/>
          </p:nvPr>
        </p:nvSpPr>
        <p:spPr>
          <a:noFill/>
          <a:ln w="9525"/>
        </p:spPr>
        <p:txBody>
          <a:bodyPr/>
          <a:lstStyle/>
          <a:p>
            <a:endParaRPr lang="en-US"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Rot="1" noChangeAspect="1" noChangeArrowheads="1" noTextEdit="1"/>
          </p:cNvSpPr>
          <p:nvPr>
            <p:ph type="sldImg"/>
          </p:nvPr>
        </p:nvSpPr>
        <p:spPr>
          <a:ln/>
        </p:spPr>
      </p:sp>
      <p:sp>
        <p:nvSpPr>
          <p:cNvPr id="132099" name="Rectangle 3"/>
          <p:cNvSpPr>
            <a:spLocks noGrp="1" noChangeArrowheads="1"/>
          </p:cNvSpPr>
          <p:nvPr>
            <p:ph type="body" idx="1"/>
          </p:nvPr>
        </p:nvSpPr>
        <p:spPr>
          <a:noFill/>
          <a:ln w="9525"/>
        </p:spPr>
        <p:txBody>
          <a:bodyPr/>
          <a:lstStyle/>
          <a:p>
            <a:endParaRPr lang="en-US"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Rot="1" noChangeAspect="1" noChangeArrowheads="1" noTextEdit="1"/>
          </p:cNvSpPr>
          <p:nvPr>
            <p:ph type="sldImg"/>
          </p:nvPr>
        </p:nvSpPr>
        <p:spPr>
          <a:ln/>
        </p:spPr>
      </p:sp>
      <p:sp>
        <p:nvSpPr>
          <p:cNvPr id="135171" name="Rectangle 3"/>
          <p:cNvSpPr>
            <a:spLocks noGrp="1" noChangeArrowheads="1"/>
          </p:cNvSpPr>
          <p:nvPr>
            <p:ph type="body" idx="1"/>
          </p:nvPr>
        </p:nvSpPr>
        <p:spPr>
          <a:noFill/>
          <a:ln w="9525"/>
        </p:spPr>
        <p:txBody>
          <a:bodyPr/>
          <a:lstStyle/>
          <a:p>
            <a:endParaRPr lang="en-US"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Rot="1" noChangeAspect="1" noChangeArrowheads="1" noTextEdit="1"/>
          </p:cNvSpPr>
          <p:nvPr>
            <p:ph type="sldImg"/>
          </p:nvPr>
        </p:nvSpPr>
        <p:spPr>
          <a:ln/>
        </p:spPr>
      </p:sp>
      <p:sp>
        <p:nvSpPr>
          <p:cNvPr id="134147" name="Rectangle 3"/>
          <p:cNvSpPr>
            <a:spLocks noGrp="1" noChangeArrowheads="1"/>
          </p:cNvSpPr>
          <p:nvPr>
            <p:ph type="body" idx="1"/>
          </p:nvPr>
        </p:nvSpPr>
        <p:spPr>
          <a:noFill/>
          <a:ln w="9525"/>
        </p:spPr>
        <p:txBody>
          <a:bodyPr/>
          <a:lstStyle/>
          <a:p>
            <a:endParaRPr lang="en-US"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Rot="1" noChangeAspect="1" noChangeArrowheads="1" noTextEdit="1"/>
          </p:cNvSpPr>
          <p:nvPr>
            <p:ph type="sldImg"/>
          </p:nvPr>
        </p:nvSpPr>
        <p:spPr>
          <a:ln/>
        </p:spPr>
      </p:sp>
      <p:sp>
        <p:nvSpPr>
          <p:cNvPr id="133123" name="Rectangle 3"/>
          <p:cNvSpPr>
            <a:spLocks noGrp="1" noChangeArrowheads="1"/>
          </p:cNvSpPr>
          <p:nvPr>
            <p:ph type="body" idx="1"/>
          </p:nvPr>
        </p:nvSpPr>
        <p:spPr>
          <a:noFill/>
          <a:ln w="9525"/>
        </p:spPr>
        <p:txBody>
          <a:bodyPr/>
          <a:lstStyle/>
          <a:p>
            <a:endParaRPr lang="en-US" dirty="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Rot="1" noChangeAspect="1" noChangeArrowheads="1" noTextEdit="1"/>
          </p:cNvSpPr>
          <p:nvPr>
            <p:ph type="sldImg"/>
          </p:nvPr>
        </p:nvSpPr>
        <p:spPr>
          <a:ln/>
        </p:spPr>
      </p:sp>
      <p:sp>
        <p:nvSpPr>
          <p:cNvPr id="136195" name="Rectangle 3"/>
          <p:cNvSpPr>
            <a:spLocks noGrp="1" noChangeArrowheads="1"/>
          </p:cNvSpPr>
          <p:nvPr>
            <p:ph type="body" idx="1"/>
          </p:nvPr>
        </p:nvSpPr>
        <p:spPr>
          <a:noFill/>
          <a:ln w="9525"/>
        </p:spPr>
        <p:txBody>
          <a:bodyPr/>
          <a:lstStyle/>
          <a:p>
            <a:endParaRPr lang="en-US" dirty="0"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Rot="1" noChangeAspect="1" noChangeArrowheads="1" noTextEdit="1"/>
          </p:cNvSpPr>
          <p:nvPr>
            <p:ph type="sldImg"/>
          </p:nvPr>
        </p:nvSpPr>
        <p:spPr>
          <a:ln/>
        </p:spPr>
      </p:sp>
      <p:sp>
        <p:nvSpPr>
          <p:cNvPr id="138243" name="Rectangle 3"/>
          <p:cNvSpPr>
            <a:spLocks noGrp="1" noChangeArrowheads="1"/>
          </p:cNvSpPr>
          <p:nvPr>
            <p:ph type="body" idx="1"/>
          </p:nvPr>
        </p:nvSpPr>
        <p:spPr>
          <a:noFill/>
          <a:ln w="9525"/>
        </p:spPr>
        <p:txBody>
          <a:bodyPr/>
          <a:lstStyle/>
          <a:p>
            <a:endParaRPr lang="en-US" dirty="0"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spect="1" noChangeArrowheads="1" noTextEdit="1"/>
          </p:cNvSpPr>
          <p:nvPr>
            <p:ph type="sldImg"/>
          </p:nvPr>
        </p:nvSpPr>
        <p:spPr>
          <a:ln/>
        </p:spPr>
      </p:sp>
      <p:sp>
        <p:nvSpPr>
          <p:cNvPr id="139267" name="Rectangle 3"/>
          <p:cNvSpPr>
            <a:spLocks noGrp="1" noChangeArrowheads="1"/>
          </p:cNvSpPr>
          <p:nvPr>
            <p:ph type="body" idx="1"/>
          </p:nvPr>
        </p:nvSpPr>
        <p:spPr>
          <a:noFill/>
          <a:ln w="9525"/>
        </p:spPr>
        <p:txBody>
          <a:bodyPr/>
          <a:lstStyle/>
          <a:p>
            <a:endParaRPr lang="en-US" dirty="0"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a:noFill/>
          <a:ln w="9525"/>
        </p:spPr>
        <p:txBody>
          <a:bodyPr/>
          <a:lstStyle/>
          <a:p>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p:cNvSpPr>
            <a:spLocks noGrp="1" noRot="1" noChangeAspect="1" noChangeArrowheads="1" noTextEdit="1"/>
          </p:cNvSpPr>
          <p:nvPr>
            <p:ph type="sldImg"/>
          </p:nvPr>
        </p:nvSpPr>
        <p:spPr>
          <a:ln/>
        </p:spPr>
      </p:sp>
      <p:sp>
        <p:nvSpPr>
          <p:cNvPr id="180227" name="Rectangle 3"/>
          <p:cNvSpPr>
            <a:spLocks noGrp="1" noChangeArrowheads="1"/>
          </p:cNvSpPr>
          <p:nvPr>
            <p:ph type="body" idx="1"/>
          </p:nvPr>
        </p:nvSpPr>
        <p:spPr>
          <a:noFill/>
          <a:ln w="9525"/>
        </p:spPr>
        <p:txBody>
          <a:bodyPr/>
          <a:lstStyle/>
          <a:p>
            <a:endParaRPr lang="en-US" dirty="0"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Rot="1" noChangeAspect="1" noChangeArrowheads="1" noTextEdit="1"/>
          </p:cNvSpPr>
          <p:nvPr>
            <p:ph type="sldImg"/>
          </p:nvPr>
        </p:nvSpPr>
        <p:spPr>
          <a:ln/>
        </p:spPr>
      </p:sp>
      <p:sp>
        <p:nvSpPr>
          <p:cNvPr id="141315" name="Rectangle 3"/>
          <p:cNvSpPr>
            <a:spLocks noGrp="1" noChangeArrowheads="1"/>
          </p:cNvSpPr>
          <p:nvPr>
            <p:ph type="body" idx="1"/>
          </p:nvPr>
        </p:nvSpPr>
        <p:spPr>
          <a:noFill/>
          <a:ln w="9525"/>
        </p:spPr>
        <p:txBody>
          <a:bodyPr/>
          <a:lstStyle/>
          <a:p>
            <a:endParaRPr lang="en-US" dirty="0"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Rot="1" noChangeAspect="1" noChangeArrowheads="1" noTextEdit="1"/>
          </p:cNvSpPr>
          <p:nvPr>
            <p:ph type="sldImg"/>
          </p:nvPr>
        </p:nvSpPr>
        <p:spPr>
          <a:ln/>
        </p:spPr>
      </p:sp>
      <p:sp>
        <p:nvSpPr>
          <p:cNvPr id="143363" name="Rectangle 3"/>
          <p:cNvSpPr>
            <a:spLocks noGrp="1" noChangeArrowheads="1"/>
          </p:cNvSpPr>
          <p:nvPr>
            <p:ph type="body" idx="1"/>
          </p:nvPr>
        </p:nvSpPr>
        <p:spPr>
          <a:noFill/>
          <a:ln w="9525"/>
        </p:spPr>
        <p:txBody>
          <a:bodyPr/>
          <a:lstStyle/>
          <a:p>
            <a:endParaRPr lang="en-US" dirty="0"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Rot="1" noChangeAspect="1" noChangeArrowheads="1" noTextEdit="1"/>
          </p:cNvSpPr>
          <p:nvPr>
            <p:ph type="sldImg"/>
          </p:nvPr>
        </p:nvSpPr>
        <p:spPr>
          <a:ln/>
        </p:spPr>
      </p:sp>
      <p:sp>
        <p:nvSpPr>
          <p:cNvPr id="144387" name="Rectangle 3"/>
          <p:cNvSpPr>
            <a:spLocks noGrp="1" noChangeArrowheads="1"/>
          </p:cNvSpPr>
          <p:nvPr>
            <p:ph type="body" idx="1"/>
          </p:nvPr>
        </p:nvSpPr>
        <p:spPr>
          <a:noFill/>
          <a:ln w="9525"/>
        </p:spPr>
        <p:txBody>
          <a:bodyPr/>
          <a:lstStyle/>
          <a:p>
            <a:endParaRPr lang="en-US" dirty="0"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Rot="1" noChangeAspect="1" noChangeArrowheads="1" noTextEdit="1"/>
          </p:cNvSpPr>
          <p:nvPr>
            <p:ph type="sldImg"/>
          </p:nvPr>
        </p:nvSpPr>
        <p:spPr>
          <a:ln/>
        </p:spPr>
      </p:sp>
      <p:sp>
        <p:nvSpPr>
          <p:cNvPr id="145411" name="Rectangle 3"/>
          <p:cNvSpPr>
            <a:spLocks noGrp="1" noChangeArrowheads="1"/>
          </p:cNvSpPr>
          <p:nvPr>
            <p:ph type="body" idx="1"/>
          </p:nvPr>
        </p:nvSpPr>
        <p:spPr>
          <a:noFill/>
          <a:ln w="9525"/>
        </p:spPr>
        <p:txBody>
          <a:bodyPr/>
          <a:lstStyle/>
          <a:p>
            <a:endParaRPr lang="en-US" dirty="0"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Rot="1" noChangeAspect="1" noChangeArrowheads="1" noTextEdit="1"/>
          </p:cNvSpPr>
          <p:nvPr>
            <p:ph type="sldImg"/>
          </p:nvPr>
        </p:nvSpPr>
        <p:spPr>
          <a:ln/>
        </p:spPr>
      </p:sp>
      <p:sp>
        <p:nvSpPr>
          <p:cNvPr id="146435" name="Rectangle 3"/>
          <p:cNvSpPr>
            <a:spLocks noGrp="1" noChangeArrowheads="1"/>
          </p:cNvSpPr>
          <p:nvPr>
            <p:ph type="body" idx="1"/>
          </p:nvPr>
        </p:nvSpPr>
        <p:spPr>
          <a:noFill/>
          <a:ln w="9525"/>
        </p:spPr>
        <p:txBody>
          <a:bodyPr/>
          <a:lstStyle/>
          <a:p>
            <a:endParaRPr lang="en-US" dirty="0"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Rot="1" noChangeAspect="1" noChangeArrowheads="1" noTextEdit="1"/>
          </p:cNvSpPr>
          <p:nvPr>
            <p:ph type="sldImg"/>
          </p:nvPr>
        </p:nvSpPr>
        <p:spPr>
          <a:ln/>
        </p:spPr>
      </p:sp>
      <p:sp>
        <p:nvSpPr>
          <p:cNvPr id="147459" name="Rectangle 3"/>
          <p:cNvSpPr>
            <a:spLocks noGrp="1" noChangeArrowheads="1"/>
          </p:cNvSpPr>
          <p:nvPr>
            <p:ph type="body" idx="1"/>
          </p:nvPr>
        </p:nvSpPr>
        <p:spPr>
          <a:noFill/>
          <a:ln w="9525"/>
        </p:spPr>
        <p:txBody>
          <a:bodyPr/>
          <a:lstStyle/>
          <a:p>
            <a:endParaRPr lang="en-US" dirty="0"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Rot="1" noChangeAspect="1" noChangeArrowheads="1" noTextEdit="1"/>
          </p:cNvSpPr>
          <p:nvPr>
            <p:ph type="sldImg"/>
          </p:nvPr>
        </p:nvSpPr>
        <p:spPr>
          <a:ln/>
        </p:spPr>
      </p:sp>
      <p:sp>
        <p:nvSpPr>
          <p:cNvPr id="148483" name="Rectangle 3"/>
          <p:cNvSpPr>
            <a:spLocks noGrp="1" noChangeArrowheads="1"/>
          </p:cNvSpPr>
          <p:nvPr>
            <p:ph type="body" idx="1"/>
          </p:nvPr>
        </p:nvSpPr>
        <p:spPr>
          <a:noFill/>
          <a:ln w="9525"/>
        </p:spPr>
        <p:txBody>
          <a:bodyPr/>
          <a:lstStyle/>
          <a:p>
            <a:endParaRPr lang="en-US" dirty="0"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Rot="1" noChangeAspect="1" noChangeArrowheads="1" noTextEdit="1"/>
          </p:cNvSpPr>
          <p:nvPr>
            <p:ph type="sldImg"/>
          </p:nvPr>
        </p:nvSpPr>
        <p:spPr>
          <a:ln/>
        </p:spPr>
      </p:sp>
      <p:sp>
        <p:nvSpPr>
          <p:cNvPr id="149507" name="Rectangle 3"/>
          <p:cNvSpPr>
            <a:spLocks noGrp="1" noChangeArrowheads="1"/>
          </p:cNvSpPr>
          <p:nvPr>
            <p:ph type="body" idx="1"/>
          </p:nvPr>
        </p:nvSpPr>
        <p:spPr>
          <a:noFill/>
          <a:ln w="9525"/>
        </p:spPr>
        <p:txBody>
          <a:bodyPr/>
          <a:lstStyle/>
          <a:p>
            <a:endParaRPr lang="en-US" dirty="0"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Rot="1" noChangeAspect="1" noChangeArrowheads="1" noTextEdit="1"/>
          </p:cNvSpPr>
          <p:nvPr>
            <p:ph type="sldImg"/>
          </p:nvPr>
        </p:nvSpPr>
        <p:spPr>
          <a:ln/>
        </p:spPr>
      </p:sp>
      <p:sp>
        <p:nvSpPr>
          <p:cNvPr id="150531" name="Rectangle 3"/>
          <p:cNvSpPr>
            <a:spLocks noGrp="1" noChangeArrowheads="1"/>
          </p:cNvSpPr>
          <p:nvPr>
            <p:ph type="body" idx="1"/>
          </p:nvPr>
        </p:nvSpPr>
        <p:spPr>
          <a:noFill/>
          <a:ln w="9525"/>
        </p:spPr>
        <p:txBody>
          <a:bodyPr/>
          <a:lstStyle/>
          <a:p>
            <a:endParaRPr lang="en-US" dirty="0"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Rot="1" noChangeAspect="1" noChangeArrowheads="1" noTextEdit="1"/>
          </p:cNvSpPr>
          <p:nvPr>
            <p:ph type="sldImg"/>
          </p:nvPr>
        </p:nvSpPr>
        <p:spPr>
          <a:ln/>
        </p:spPr>
      </p:sp>
      <p:sp>
        <p:nvSpPr>
          <p:cNvPr id="151555" name="Rectangle 3"/>
          <p:cNvSpPr>
            <a:spLocks noGrp="1" noChangeArrowheads="1"/>
          </p:cNvSpPr>
          <p:nvPr>
            <p:ph type="body" idx="1"/>
          </p:nvPr>
        </p:nvSpPr>
        <p:spPr>
          <a:noFill/>
          <a:ln w="9525"/>
        </p:spPr>
        <p:txBody>
          <a:bodyPr/>
          <a:lstStyle/>
          <a:p>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a:noFill/>
          <a:ln w="9525"/>
        </p:spPr>
        <p:txBody>
          <a:bodyPr/>
          <a:lstStyle/>
          <a:p>
            <a:endParaRPr lang="en-US" dirty="0"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Grp="1" noRot="1" noChangeAspect="1" noChangeArrowheads="1" noTextEdit="1"/>
          </p:cNvSpPr>
          <p:nvPr>
            <p:ph type="sldImg"/>
          </p:nvPr>
        </p:nvSpPr>
        <p:spPr>
          <a:ln/>
        </p:spPr>
      </p:sp>
      <p:sp>
        <p:nvSpPr>
          <p:cNvPr id="174083" name="Rectangle 3"/>
          <p:cNvSpPr>
            <a:spLocks noGrp="1" noChangeArrowheads="1"/>
          </p:cNvSpPr>
          <p:nvPr>
            <p:ph type="body" idx="1"/>
          </p:nvPr>
        </p:nvSpPr>
        <p:spPr>
          <a:noFill/>
          <a:ln w="9525"/>
        </p:spPr>
        <p:txBody>
          <a:bodyPr/>
          <a:lstStyle/>
          <a:p>
            <a:endParaRPr lang="en-US" dirty="0"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Rot="1" noChangeAspect="1" noChangeArrowheads="1" noTextEdit="1"/>
          </p:cNvSpPr>
          <p:nvPr>
            <p:ph type="sldImg"/>
          </p:nvPr>
        </p:nvSpPr>
        <p:spPr>
          <a:ln/>
        </p:spPr>
      </p:sp>
      <p:sp>
        <p:nvSpPr>
          <p:cNvPr id="175107" name="Rectangle 3"/>
          <p:cNvSpPr>
            <a:spLocks noGrp="1" noChangeArrowheads="1"/>
          </p:cNvSpPr>
          <p:nvPr>
            <p:ph type="body" idx="1"/>
          </p:nvPr>
        </p:nvSpPr>
        <p:spPr>
          <a:noFill/>
          <a:ln w="9525"/>
        </p:spPr>
        <p:txBody>
          <a:bodyPr/>
          <a:lstStyle/>
          <a:p>
            <a:endParaRPr lang="en-US" dirty="0"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Rot="1" noChangeAspect="1" noChangeArrowheads="1" noTextEdit="1"/>
          </p:cNvSpPr>
          <p:nvPr>
            <p:ph type="sldImg"/>
          </p:nvPr>
        </p:nvSpPr>
        <p:spPr>
          <a:ln/>
        </p:spPr>
      </p:sp>
      <p:sp>
        <p:nvSpPr>
          <p:cNvPr id="179203" name="Rectangle 3"/>
          <p:cNvSpPr>
            <a:spLocks noGrp="1" noChangeArrowheads="1"/>
          </p:cNvSpPr>
          <p:nvPr>
            <p:ph type="body" idx="1"/>
          </p:nvPr>
        </p:nvSpPr>
        <p:spPr>
          <a:noFill/>
          <a:ln w="9525"/>
        </p:spPr>
        <p:txBody>
          <a:bodyPr/>
          <a:lstStyle/>
          <a:p>
            <a:endParaRPr lang="en-US" dirty="0"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Rot="1" noChangeAspect="1" noChangeArrowheads="1" noTextEdit="1"/>
          </p:cNvSpPr>
          <p:nvPr>
            <p:ph type="sldImg"/>
          </p:nvPr>
        </p:nvSpPr>
        <p:spPr>
          <a:ln/>
        </p:spPr>
      </p:sp>
      <p:sp>
        <p:nvSpPr>
          <p:cNvPr id="121859" name="Rectangle 3"/>
          <p:cNvSpPr>
            <a:spLocks noGrp="1" noChangeArrowheads="1"/>
          </p:cNvSpPr>
          <p:nvPr>
            <p:ph type="body" idx="1"/>
          </p:nvPr>
        </p:nvSpPr>
        <p:spPr>
          <a:noFill/>
          <a:ln w="9525"/>
        </p:spPr>
        <p:txBody>
          <a:bodyPr/>
          <a:lstStyle/>
          <a:p>
            <a:endParaRPr lang="en-US" dirty="0"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Rot="1" noChangeAspect="1" noChangeArrowheads="1" noTextEdit="1"/>
          </p:cNvSpPr>
          <p:nvPr>
            <p:ph type="sldImg"/>
          </p:nvPr>
        </p:nvSpPr>
        <p:spPr>
          <a:ln/>
        </p:spPr>
      </p:sp>
      <p:sp>
        <p:nvSpPr>
          <p:cNvPr id="122883" name="Rectangle 3"/>
          <p:cNvSpPr>
            <a:spLocks noGrp="1" noChangeArrowheads="1"/>
          </p:cNvSpPr>
          <p:nvPr>
            <p:ph type="body" idx="1"/>
          </p:nvPr>
        </p:nvSpPr>
        <p:spPr>
          <a:noFill/>
          <a:ln w="9525"/>
        </p:spPr>
        <p:txBody>
          <a:bodyPr/>
          <a:lstStyle/>
          <a:p>
            <a:endParaRPr lang="en-US" dirty="0"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Rot="1" noChangeAspect="1" noChangeArrowheads="1" noTextEdit="1"/>
          </p:cNvSpPr>
          <p:nvPr>
            <p:ph type="sldImg"/>
          </p:nvPr>
        </p:nvSpPr>
        <p:spPr>
          <a:ln/>
        </p:spPr>
      </p:sp>
      <p:sp>
        <p:nvSpPr>
          <p:cNvPr id="122883" name="Rectangle 3"/>
          <p:cNvSpPr>
            <a:spLocks noGrp="1" noChangeArrowheads="1"/>
          </p:cNvSpPr>
          <p:nvPr>
            <p:ph type="body" idx="1"/>
          </p:nvPr>
        </p:nvSpPr>
        <p:spPr>
          <a:noFill/>
          <a:ln w="9525"/>
        </p:spPr>
        <p:txBody>
          <a:bodyPr/>
          <a:lstStyle/>
          <a:p>
            <a:endParaRPr lang="en-US" dirty="0"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noChangeArrowheads="1" noTextEdit="1"/>
          </p:cNvSpPr>
          <p:nvPr>
            <p:ph type="sldImg"/>
          </p:nvPr>
        </p:nvSpPr>
        <p:spPr>
          <a:ln/>
        </p:spPr>
      </p:sp>
      <p:sp>
        <p:nvSpPr>
          <p:cNvPr id="123907" name="Rectangle 3"/>
          <p:cNvSpPr>
            <a:spLocks noGrp="1" noChangeArrowheads="1"/>
          </p:cNvSpPr>
          <p:nvPr>
            <p:ph type="body" idx="1"/>
          </p:nvPr>
        </p:nvSpPr>
        <p:spPr>
          <a:noFill/>
          <a:ln w="9525"/>
        </p:spPr>
        <p:txBody>
          <a:bodyPr/>
          <a:lstStyle/>
          <a:p>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Rot="1" noChangeAspect="1" noChangeArrowheads="1" noTextEdit="1"/>
          </p:cNvSpPr>
          <p:nvPr>
            <p:ph type="sldImg"/>
          </p:nvPr>
        </p:nvSpPr>
        <p:spPr>
          <a:ln/>
        </p:spPr>
      </p:sp>
      <p:sp>
        <p:nvSpPr>
          <p:cNvPr id="108547" name="Rectangle 3"/>
          <p:cNvSpPr>
            <a:spLocks noGrp="1" noChangeArrowheads="1"/>
          </p:cNvSpPr>
          <p:nvPr>
            <p:ph type="body" idx="1"/>
          </p:nvPr>
        </p:nvSpPr>
        <p:spPr>
          <a:noFill/>
          <a:ln w="9525"/>
        </p:spPr>
        <p:txBody>
          <a:bodyPr/>
          <a:lstStyle/>
          <a:p>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Rot="1" noChangeAspect="1" noChangeArrowheads="1" noTextEdit="1"/>
          </p:cNvSpPr>
          <p:nvPr>
            <p:ph type="sldImg"/>
          </p:nvPr>
        </p:nvSpPr>
        <p:spPr>
          <a:ln/>
        </p:spPr>
      </p:sp>
      <p:sp>
        <p:nvSpPr>
          <p:cNvPr id="113667" name="Rectangle 3"/>
          <p:cNvSpPr>
            <a:spLocks noGrp="1" noChangeArrowheads="1"/>
          </p:cNvSpPr>
          <p:nvPr>
            <p:ph type="body" idx="1"/>
          </p:nvPr>
        </p:nvSpPr>
        <p:spPr>
          <a:noFill/>
          <a:ln w="9525"/>
        </p:spPr>
        <p:txBody>
          <a:bodyPr/>
          <a:lstStyle/>
          <a:p>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Rot="1" noChangeAspect="1" noChangeArrowheads="1" noTextEdit="1"/>
          </p:cNvSpPr>
          <p:nvPr>
            <p:ph type="sldImg"/>
          </p:nvPr>
        </p:nvSpPr>
        <p:spPr>
          <a:ln/>
        </p:spPr>
      </p:sp>
      <p:sp>
        <p:nvSpPr>
          <p:cNvPr id="114691" name="Rectangle 3"/>
          <p:cNvSpPr>
            <a:spLocks noGrp="1" noChangeArrowheads="1"/>
          </p:cNvSpPr>
          <p:nvPr>
            <p:ph type="body" idx="1"/>
          </p:nvPr>
        </p:nvSpPr>
        <p:spPr>
          <a:noFill/>
          <a:ln w="9525"/>
        </p:spPr>
        <p:txBody>
          <a:bodyPr/>
          <a:lstStyle/>
          <a:p>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Rot="1" noChangeAspect="1" noChangeArrowheads="1" noTextEdit="1"/>
          </p:cNvSpPr>
          <p:nvPr>
            <p:ph type="sldImg"/>
          </p:nvPr>
        </p:nvSpPr>
        <p:spPr>
          <a:ln/>
        </p:spPr>
      </p:sp>
      <p:sp>
        <p:nvSpPr>
          <p:cNvPr id="109571" name="Rectangle 3"/>
          <p:cNvSpPr>
            <a:spLocks noGrp="1" noChangeArrowheads="1"/>
          </p:cNvSpPr>
          <p:nvPr>
            <p:ph type="body" idx="1"/>
          </p:nvPr>
        </p:nvSpPr>
        <p:spPr>
          <a:noFill/>
          <a:ln w="9525"/>
        </p:spPr>
        <p:txBody>
          <a:bodyPr/>
          <a:lstStyle/>
          <a:p>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Rot="1" noChangeAspect="1" noChangeArrowheads="1" noTextEdit="1"/>
          </p:cNvSpPr>
          <p:nvPr>
            <p:ph type="sldImg"/>
          </p:nvPr>
        </p:nvSpPr>
        <p:spPr>
          <a:ln/>
        </p:spPr>
      </p:sp>
      <p:sp>
        <p:nvSpPr>
          <p:cNvPr id="118787" name="Rectangle 3"/>
          <p:cNvSpPr>
            <a:spLocks noGrp="1" noChangeArrowheads="1"/>
          </p:cNvSpPr>
          <p:nvPr>
            <p:ph type="body" idx="1"/>
          </p:nvPr>
        </p:nvSpPr>
        <p:spPr>
          <a:noFill/>
          <a:ln w="9525"/>
        </p:spPr>
        <p:txBody>
          <a:bodyPr/>
          <a:lstStyle/>
          <a:p>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00875" y="609600"/>
            <a:ext cx="1947863"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57288" y="609600"/>
            <a:ext cx="5691187"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181100" y="609600"/>
            <a:ext cx="771525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157288" y="1981200"/>
            <a:ext cx="3819525"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5129213" y="1981200"/>
            <a:ext cx="3819525" cy="4114800"/>
          </a:xfrm>
        </p:spPr>
        <p:txBody>
          <a:bodyPr/>
          <a:lstStyle/>
          <a:p>
            <a:pPr lvl="0"/>
            <a:endParaRPr lang="en-US" noProof="0" dirty="0" smtClean="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1157288" y="609600"/>
            <a:ext cx="779145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157288" y="1981200"/>
            <a:ext cx="381952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29213" y="1981200"/>
            <a:ext cx="381952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40000"/>
                <a:invGamma/>
              </a:schemeClr>
            </a:gs>
            <a:gs pos="100000">
              <a:schemeClr val="bg1"/>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body" idx="1"/>
          </p:nvPr>
        </p:nvSpPr>
        <p:spPr bwMode="auto">
          <a:xfrm>
            <a:off x="1157288" y="1981200"/>
            <a:ext cx="7791450" cy="41148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7" name="Rectangle 3"/>
          <p:cNvSpPr>
            <a:spLocks noGrp="1" noChangeArrowheads="1"/>
          </p:cNvSpPr>
          <p:nvPr>
            <p:ph type="title"/>
          </p:nvPr>
        </p:nvSpPr>
        <p:spPr bwMode="auto">
          <a:xfrm>
            <a:off x="1181100" y="609600"/>
            <a:ext cx="7715250" cy="1143000"/>
          </a:xfrm>
          <a:prstGeom prst="rect">
            <a:avLst/>
          </a:prstGeom>
          <a:noFill/>
          <a:ln w="12700">
            <a:noFill/>
            <a:miter lim="800000"/>
            <a:headEnd/>
            <a:tailEnd/>
          </a:ln>
          <a:effectLst>
            <a:outerShdw dist="35921" dir="2700000" algn="ctr" rotWithShape="0">
              <a:srgbClr val="000000"/>
            </a:outerShdw>
          </a:effectLst>
        </p:spPr>
        <p:txBody>
          <a:bodyPr vert="horz" wrap="square" lIns="90488" tIns="44450" rIns="90488" bIns="44450" numCol="1" anchor="ctr" anchorCtr="0" compatLnSpc="1">
            <a:prstTxWarp prst="textNoShape">
              <a:avLst/>
            </a:prstTxWarp>
          </a:bodyPr>
          <a:lstStyle/>
          <a:p>
            <a:pPr lvl="0"/>
            <a:r>
              <a:rPr lang="en-US" smtClean="0"/>
              <a:t>Click to edit Master title style</a:t>
            </a:r>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imes New Roman" pitchFamily="18" charset="0"/>
        </a:defRPr>
      </a:lvl2pPr>
      <a:lvl3pPr algn="l" rtl="0" eaLnBrk="0" fontAlgn="base" hangingPunct="0">
        <a:spcBef>
          <a:spcPct val="0"/>
        </a:spcBef>
        <a:spcAft>
          <a:spcPct val="0"/>
        </a:spcAft>
        <a:defRPr sz="4400">
          <a:solidFill>
            <a:schemeClr val="tx2"/>
          </a:solidFill>
          <a:latin typeface="Times New Roman" pitchFamily="18" charset="0"/>
        </a:defRPr>
      </a:lvl3pPr>
      <a:lvl4pPr algn="l" rtl="0" eaLnBrk="0" fontAlgn="base" hangingPunct="0">
        <a:spcBef>
          <a:spcPct val="0"/>
        </a:spcBef>
        <a:spcAft>
          <a:spcPct val="0"/>
        </a:spcAft>
        <a:defRPr sz="4400">
          <a:solidFill>
            <a:schemeClr val="tx2"/>
          </a:solidFill>
          <a:latin typeface="Times New Roman" pitchFamily="18" charset="0"/>
        </a:defRPr>
      </a:lvl4pPr>
      <a:lvl5pPr algn="l" rtl="0" eaLnBrk="0" fontAlgn="base" hangingPunct="0">
        <a:spcBef>
          <a:spcPct val="0"/>
        </a:spcBef>
        <a:spcAft>
          <a:spcPct val="0"/>
        </a:spcAft>
        <a:defRPr sz="4400">
          <a:solidFill>
            <a:schemeClr val="tx2"/>
          </a:solidFill>
          <a:latin typeface="Times New Roman" pitchFamily="18" charset="0"/>
        </a:defRPr>
      </a:lvl5pPr>
      <a:lvl6pPr marL="457200" algn="l" rtl="0" eaLnBrk="0" fontAlgn="base" hangingPunct="0">
        <a:spcBef>
          <a:spcPct val="0"/>
        </a:spcBef>
        <a:spcAft>
          <a:spcPct val="0"/>
        </a:spcAft>
        <a:defRPr sz="4400">
          <a:solidFill>
            <a:schemeClr val="tx2"/>
          </a:solidFill>
          <a:latin typeface="Times New Roman" pitchFamily="18" charset="0"/>
        </a:defRPr>
      </a:lvl6pPr>
      <a:lvl7pPr marL="914400" algn="l" rtl="0" eaLnBrk="0" fontAlgn="base" hangingPunct="0">
        <a:spcBef>
          <a:spcPct val="0"/>
        </a:spcBef>
        <a:spcAft>
          <a:spcPct val="0"/>
        </a:spcAft>
        <a:defRPr sz="4400">
          <a:solidFill>
            <a:schemeClr val="tx2"/>
          </a:solidFill>
          <a:latin typeface="Times New Roman" pitchFamily="18" charset="0"/>
        </a:defRPr>
      </a:lvl7pPr>
      <a:lvl8pPr marL="1371600" algn="l" rtl="0" eaLnBrk="0" fontAlgn="base" hangingPunct="0">
        <a:spcBef>
          <a:spcPct val="0"/>
        </a:spcBef>
        <a:spcAft>
          <a:spcPct val="0"/>
        </a:spcAft>
        <a:defRPr sz="4400">
          <a:solidFill>
            <a:schemeClr val="tx2"/>
          </a:solidFill>
          <a:latin typeface="Times New Roman" pitchFamily="18" charset="0"/>
        </a:defRPr>
      </a:lvl8pPr>
      <a:lvl9pPr marL="1828800" algn="l"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tx2"/>
        </a:buClr>
        <a:buSzPct val="75000"/>
        <a:buFont typeface="Monotype Sort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folHlink"/>
        </a:buClr>
        <a:buSzPct val="75000"/>
        <a:buFont typeface="Monotype Sorts" pitchFamily="2" charset="2"/>
        <a:buChar char="u"/>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65000"/>
        <a:buFont typeface="Monotype Sorts" pitchFamily="2" charset="2"/>
        <a:buChar char="F"/>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5pPr>
      <a:lvl6pPr marL="2514600" indent="-228600" algn="l" rtl="0" eaLnBrk="0" fontAlgn="base" hangingPunct="0">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6pPr>
      <a:lvl7pPr marL="2971800" indent="-228600" algn="l" rtl="0" eaLnBrk="0" fontAlgn="base" hangingPunct="0">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7pPr>
      <a:lvl8pPr marL="3429000" indent="-228600" algn="l" rtl="0" eaLnBrk="0" fontAlgn="base" hangingPunct="0">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8pPr>
      <a:lvl9pPr marL="3886200" indent="-228600" algn="l" rtl="0" eaLnBrk="0" fontAlgn="base" hangingPunct="0">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wmf"/></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newmedialiteracies.org/"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medialit.org/"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8" Type="http://schemas.openxmlformats.org/officeDocument/2006/relationships/image" Target="../media/image21.wmf"/><Relationship Id="rId3" Type="http://schemas.openxmlformats.org/officeDocument/2006/relationships/hyperlink" Target="MovieMaking%20and%20Integrating%20Curric..asx" TargetMode="External"/><Relationship Id="rId7" Type="http://schemas.openxmlformats.org/officeDocument/2006/relationships/slide" Target="slide37.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hyperlink" Target="lights%20camera%20language%20arts.asx" TargetMode="External"/><Relationship Id="rId4" Type="http://schemas.openxmlformats.org/officeDocument/2006/relationships/image" Target="../media/image19.wmf"/></Relationships>
</file>

<file path=ppt/slides/_rels/slide17.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3.wmf"/></Relationships>
</file>

<file path=ppt/slides/_rels/slide18.xml.rels><?xml version="1.0" encoding="UTF-8" standalone="yes"?>
<Relationships xmlns="http://schemas.openxmlformats.org/package/2006/relationships"><Relationship Id="rId3" Type="http://schemas.openxmlformats.org/officeDocument/2006/relationships/hyperlink" Target="http://www.pbs.org/teachers" TargetMode="External"/><Relationship Id="rId7" Type="http://schemas.openxmlformats.org/officeDocument/2006/relationships/hyperlink" Target="file:///C:\Documents%20and%20Settings\lmoore\Desktop\Telemedia%20Lit%20Multimedia%20PD%20event%20Pres\political%20blogs%20.asx"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hyperlink" Target="file:///C:\Documents%20and%20Settings\lmoore\Desktop\Telemedia%20Lit%20Multimedia%20PD%20event%20Pres\Politics%20in%2024%20hr%20news.asx" TargetMode="External"/><Relationship Id="rId5" Type="http://schemas.openxmlformats.org/officeDocument/2006/relationships/hyperlink" Target="http://www.pbs.org/teachers/connect/resources/4786/" TargetMode="External"/><Relationship Id="rId4" Type="http://schemas.openxmlformats.org/officeDocument/2006/relationships/hyperlink" Target="http://livingroomcandidate.movingimage.us/"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5" Type="http://schemas.openxmlformats.org/officeDocument/2006/relationships/hyperlink" Target="http://www.ket.org/circusstory/" TargetMode="External"/><Relationship Id="rId4" Type="http://schemas.openxmlformats.org/officeDocument/2006/relationships/hyperlink" Target="http://www.medialit.org/reading_room/casestudy/wrap_THEORY_impact.html"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mailto:lmoore@ket.org"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32.wmf"/><Relationship Id="rId3" Type="http://schemas.openxmlformats.org/officeDocument/2006/relationships/image" Target="../media/image27.wmf"/><Relationship Id="rId7" Type="http://schemas.openxmlformats.org/officeDocument/2006/relationships/image" Target="../media/image31.wmf"/><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30.wmf"/><Relationship Id="rId5" Type="http://schemas.openxmlformats.org/officeDocument/2006/relationships/image" Target="../media/image29.wmf"/><Relationship Id="rId4" Type="http://schemas.openxmlformats.org/officeDocument/2006/relationships/image" Target="../media/image28.wmf"/><Relationship Id="rId9" Type="http://schemas.openxmlformats.org/officeDocument/2006/relationships/image" Target="../media/image33.png"/></Relationships>
</file>

<file path=ppt/slides/_rels/slide22.xml.rels><?xml version="1.0" encoding="UTF-8" standalone="yes"?>
<Relationships xmlns="http://schemas.openxmlformats.org/package/2006/relationships"><Relationship Id="rId8" Type="http://schemas.openxmlformats.org/officeDocument/2006/relationships/image" Target="../media/image32.wmf"/><Relationship Id="rId3" Type="http://schemas.openxmlformats.org/officeDocument/2006/relationships/image" Target="../media/image27.wmf"/><Relationship Id="rId7" Type="http://schemas.openxmlformats.org/officeDocument/2006/relationships/image" Target="../media/image31.wmf"/><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30.wmf"/><Relationship Id="rId5" Type="http://schemas.openxmlformats.org/officeDocument/2006/relationships/image" Target="../media/image29.wmf"/><Relationship Id="rId4" Type="http://schemas.openxmlformats.org/officeDocument/2006/relationships/image" Target="../media/image28.wmf"/><Relationship Id="rId9" Type="http://schemas.openxmlformats.org/officeDocument/2006/relationships/image" Target="../media/image34.png"/></Relationships>
</file>

<file path=ppt/slides/_rels/slide23.x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26.x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notesSlide" Target="../notesSlides/notesSlide22.xml"/><Relationship Id="rId1" Type="http://schemas.openxmlformats.org/officeDocument/2006/relationships/slideLayout" Target="../slideLayouts/slideLayout12.xml"/><Relationship Id="rId5" Type="http://schemas.openxmlformats.org/officeDocument/2006/relationships/image" Target="../media/image40.wmf"/><Relationship Id="rId4" Type="http://schemas.openxmlformats.org/officeDocument/2006/relationships/hyperlink" Target="Media%20Lit%20marketing%20Activity.doc"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lmooreketresources.wikispaces.com/"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5.xml"/><Relationship Id="rId1" Type="http://schemas.openxmlformats.org/officeDocument/2006/relationships/slideLayout" Target="../slideLayouts/slideLayout12.xml"/><Relationship Id="rId4" Type="http://schemas.openxmlformats.org/officeDocument/2006/relationships/hyperlink" Target="http://www.pbskids.org/dontbuyit"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www.amlainfo.org/home" TargetMode="External"/><Relationship Id="rId2" Type="http://schemas.openxmlformats.org/officeDocument/2006/relationships/image" Target="../media/image44.wmf"/><Relationship Id="rId1" Type="http://schemas.openxmlformats.org/officeDocument/2006/relationships/slideLayout" Target="../slideLayouts/slideLayout7.xml"/><Relationship Id="rId6" Type="http://schemas.openxmlformats.org/officeDocument/2006/relationships/hyperlink" Target="file:///C:\Documents%20and%20Settings\lmoore\Desktop\Telemedia%20Lit%20Multimedia%20PD%20event%20Pres\NAMLEKeyQuestions0708.doc" TargetMode="External"/><Relationship Id="rId5" Type="http://schemas.openxmlformats.org/officeDocument/2006/relationships/image" Target="../media/image25.png"/><Relationship Id="rId4" Type="http://schemas.openxmlformats.org/officeDocument/2006/relationships/hyperlink" Target="http://www.medialit.org/"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www.medialit.org/" TargetMode="External"/><Relationship Id="rId2" Type="http://schemas.openxmlformats.org/officeDocument/2006/relationships/image" Target="../media/image45.png"/><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33.xml.rels><?xml version="1.0" encoding="UTF-8" standalone="yes"?>
<Relationships xmlns="http://schemas.openxmlformats.org/package/2006/relationships"><Relationship Id="rId3" Type="http://schemas.openxmlformats.org/officeDocument/2006/relationships/image" Target="../media/image46.wmf"/><Relationship Id="rId2" Type="http://schemas.openxmlformats.org/officeDocument/2006/relationships/hyperlink" Target="manipulating%20media%20images.asx"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control" Target="../activeX/activeX1.xml"/><Relationship Id="rId1" Type="http://schemas.openxmlformats.org/officeDocument/2006/relationships/vmlDrawing" Target="../drawings/vmlDrawing2.vml"/></Relationships>
</file>

<file path=ppt/slides/_rels/slide35.xml.rels><?xml version="1.0" encoding="UTF-8" standalone="yes"?>
<Relationships xmlns="http://schemas.openxmlformats.org/package/2006/relationships"><Relationship Id="rId3" Type="http://schemas.openxmlformats.org/officeDocument/2006/relationships/image" Target="../media/image48.wmf"/><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9.wmf"/><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51.png"/><Relationship Id="rId4" Type="http://schemas.openxmlformats.org/officeDocument/2006/relationships/image" Target="../media/image50.wmf"/></Relationships>
</file>

<file path=ppt/slides/_rels/slide37.xml.rels><?xml version="1.0" encoding="UTF-8" standalone="yes"?>
<Relationships xmlns="http://schemas.openxmlformats.org/package/2006/relationships"><Relationship Id="rId3" Type="http://schemas.openxmlformats.org/officeDocument/2006/relationships/image" Target="../media/image52.gif"/><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file:///E:\AFI%20Lights%20Camera%20Education\4%20LIGHTS__CAMERA__EDUCATION_AFI%20_Scriptwriting__Storyboarding.asf" TargetMode="External"/><Relationship Id="rId2" Type="http://schemas.openxmlformats.org/officeDocument/2006/relationships/notesSlide" Target="../notesSlides/notesSlide29.xml"/><Relationship Id="rId1" Type="http://schemas.openxmlformats.org/officeDocument/2006/relationships/slideLayout" Target="../slideLayouts/slideLayout4.xml"/><Relationship Id="rId4" Type="http://schemas.openxmlformats.org/officeDocument/2006/relationships/image" Target="../media/image50.wmf"/></Relationships>
</file>

<file path=ppt/slides/_rels/slide39.xml.rels><?xml version="1.0" encoding="UTF-8" standalone="yes"?>
<Relationships xmlns="http://schemas.openxmlformats.org/package/2006/relationships"><Relationship Id="rId3" Type="http://schemas.openxmlformats.org/officeDocument/2006/relationships/image" Target="../media/image53.wmf"/><Relationship Id="rId2" Type="http://schemas.openxmlformats.org/officeDocument/2006/relationships/notesSlide" Target="../notesSlides/notesSlide30.xml"/><Relationship Id="rId1" Type="http://schemas.openxmlformats.org/officeDocument/2006/relationships/slideLayout" Target="../slideLayouts/slideLayout6.xml"/><Relationship Id="rId5" Type="http://schemas.openxmlformats.org/officeDocument/2006/relationships/image" Target="../media/image55.wmf"/><Relationship Id="rId4" Type="http://schemas.openxmlformats.org/officeDocument/2006/relationships/image" Target="../media/image54.wmf"/></Relationships>
</file>

<file path=ppt/slides/_rels/slide4.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hyperlink" Target="file:///E:\Reading-Writing\From%20the%20Brothers%20Grimm\Soldier%20Jack%20(Part%201%20of%202).avi" TargetMode="Externa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57.wmf"/><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8.wmf"/><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59.wmf"/><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60.wmf"/><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61.wmf"/></Relationships>
</file>

<file path=ppt/slides/_rels/slide45.xml.rels><?xml version="1.0" encoding="UTF-8" standalone="yes"?>
<Relationships xmlns="http://schemas.openxmlformats.org/package/2006/relationships"><Relationship Id="rId3" Type="http://schemas.openxmlformats.org/officeDocument/2006/relationships/image" Target="../media/image61.wmf"/><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hyperlink" Target="file:///E:\Reading-Writing\From%20the%20Brothers%20Grimm\Soldier%20Jack%20(Part%201%20of%202).avi" TargetMode="External"/><Relationship Id="rId4" Type="http://schemas.openxmlformats.org/officeDocument/2006/relationships/hyperlink" Target="file:///E:\Technology-Media\Making%20Grimm%20Movies\Making%20Grimm%20Movies%202.avi" TargetMode="External"/></Relationships>
</file>

<file path=ppt/slides/_rels/slide46.xml.rels><?xml version="1.0" encoding="UTF-8" standalone="yes"?>
<Relationships xmlns="http://schemas.openxmlformats.org/package/2006/relationships"><Relationship Id="rId3" Type="http://schemas.openxmlformats.org/officeDocument/2006/relationships/image" Target="../media/image49.wmf"/><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62.wmf"/><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hyperlink" Target="advertising%20images.asx" TargetMode="Externa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63.wmf"/><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hyperlink" Target="Marketing_Uses_Teen_Insecurity_to_Sell_Products_Through_Clever_Manipulation.asf" TargetMode="External"/><Relationship Id="rId1" Type="http://schemas.openxmlformats.org/officeDocument/2006/relationships/slideLayout" Target="../slideLayouts/slideLayout2.xml"/><Relationship Id="rId6" Type="http://schemas.openxmlformats.org/officeDocument/2006/relationships/hyperlink" Target="http://www.advertisementave.com/tv/ad.asp?u_player=mediaplayer&amp;adid=957" TargetMode="External"/><Relationship Id="rId5" Type="http://schemas.openxmlformats.org/officeDocument/2006/relationships/hyperlink" Target="http://www.advertisementave.com/tv/ad.asp?u_player=mediaplayer&amp;adid=743" TargetMode="External"/><Relationship Id="rId4" Type="http://schemas.openxmlformats.org/officeDocument/2006/relationships/image" Target="../media/image64.gif"/></Relationships>
</file>

<file path=ppt/slides/_rels/slide52.xml.rels><?xml version="1.0" encoding="UTF-8" standalone="yes"?>
<Relationships xmlns="http://schemas.openxmlformats.org/package/2006/relationships"><Relationship Id="rId8" Type="http://schemas.openxmlformats.org/officeDocument/2006/relationships/hyperlink" Target="http://www.zillions.org/Features/Toyadtricks/Images/tat04.jpg" TargetMode="External"/><Relationship Id="rId3" Type="http://schemas.openxmlformats.org/officeDocument/2006/relationships/image" Target="../media/image65.png"/><Relationship Id="rId7" Type="http://schemas.openxmlformats.org/officeDocument/2006/relationships/hyperlink" Target="changeimage(myimages%5b4%5d,this.href)" TargetMode="External"/><Relationship Id="rId12" Type="http://schemas.openxmlformats.org/officeDocument/2006/relationships/image" Target="../media/image66.gif"/><Relationship Id="rId2" Type="http://schemas.openxmlformats.org/officeDocument/2006/relationships/slideLayout" Target="../slideLayouts/slideLayout2.xml"/><Relationship Id="rId1" Type="http://schemas.openxmlformats.org/officeDocument/2006/relationships/audio" Target="../media/audio1.wav"/><Relationship Id="rId6" Type="http://schemas.openxmlformats.org/officeDocument/2006/relationships/hyperlink" Target="http://www.zillions.org/Features/Toyadtricks/Images/tat03.jpg" TargetMode="External"/><Relationship Id="rId11" Type="http://schemas.openxmlformats.org/officeDocument/2006/relationships/hyperlink" Target="changeimage(myimages%5b6%5d,this.href)" TargetMode="External"/><Relationship Id="rId5" Type="http://schemas.openxmlformats.org/officeDocument/2006/relationships/hyperlink" Target="changeimage(myimages%5b3%5d,this.href)" TargetMode="External"/><Relationship Id="rId10" Type="http://schemas.openxmlformats.org/officeDocument/2006/relationships/hyperlink" Target="http://www.zillions.org/Features/Toyadtricks/Images/tat05.jpg" TargetMode="External"/><Relationship Id="rId4" Type="http://schemas.openxmlformats.org/officeDocument/2006/relationships/hyperlink" Target="http://www.zillions.org/Features/Toyadtricks/Images/tat02.jpg" TargetMode="External"/><Relationship Id="rId9" Type="http://schemas.openxmlformats.org/officeDocument/2006/relationships/hyperlink" Target="changeimage(myimages%5b5%5d,this.href)" TargetMode="External"/></Relationships>
</file>

<file path=ppt/slides/_rels/slide53.xml.rels><?xml version="1.0" encoding="UTF-8" standalone="yes"?>
<Relationships xmlns="http://schemas.openxmlformats.org/package/2006/relationships"><Relationship Id="rId8" Type="http://schemas.openxmlformats.org/officeDocument/2006/relationships/image" Target="../media/image70.jpeg"/><Relationship Id="rId3" Type="http://schemas.openxmlformats.org/officeDocument/2006/relationships/hyperlink" Target="http://www.transformersmovie.com/" TargetMode="External"/><Relationship Id="rId7" Type="http://schemas.openxmlformats.org/officeDocument/2006/relationships/image" Target="../media/image69.wmf"/><Relationship Id="rId2" Type="http://schemas.openxmlformats.org/officeDocument/2006/relationships/hyperlink" Target="http://www.overthehedgemovie.com/main" TargetMode="External"/><Relationship Id="rId1" Type="http://schemas.openxmlformats.org/officeDocument/2006/relationships/slideLayout" Target="../slideLayouts/slideLayout2.xml"/><Relationship Id="rId6" Type="http://schemas.openxmlformats.org/officeDocument/2006/relationships/image" Target="../media/image68.wmf"/><Relationship Id="rId5" Type="http://schemas.openxmlformats.org/officeDocument/2006/relationships/image" Target="../media/image43.png"/><Relationship Id="rId4" Type="http://schemas.openxmlformats.org/officeDocument/2006/relationships/image" Target="../media/image67.png"/><Relationship Id="rId9" Type="http://schemas.openxmlformats.org/officeDocument/2006/relationships/image" Target="../media/image71.png"/></Relationships>
</file>

<file path=ppt/slides/_rels/slide54.xml.rels><?xml version="1.0" encoding="UTF-8" standalone="yes"?>
<Relationships xmlns="http://schemas.openxmlformats.org/package/2006/relationships"><Relationship Id="rId2" Type="http://schemas.openxmlformats.org/officeDocument/2006/relationships/image" Target="../media/image32.wmf"/><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72.wmf"/><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oleObject" Target="../embeddings/oleObject2.bin"/><Relationship Id="rId4" Type="http://schemas.openxmlformats.org/officeDocument/2006/relationships/image" Target="../media/image72.wmf"/></Relationships>
</file>

<file path=ppt/slides/_rels/slide57.xml.rels><?xml version="1.0" encoding="UTF-8" standalone="yes"?>
<Relationships xmlns="http://schemas.openxmlformats.org/package/2006/relationships"><Relationship Id="rId3" Type="http://schemas.openxmlformats.org/officeDocument/2006/relationships/image" Target="../media/image75.wmf"/><Relationship Id="rId2" Type="http://schemas.openxmlformats.org/officeDocument/2006/relationships/image" Target="../media/image74.wmf"/><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76.wmf"/><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77.wmf"/><Relationship Id="rId2" Type="http://schemas.openxmlformats.org/officeDocument/2006/relationships/hyperlink" Target="Racial_Stereotypes_in_the_Media.asf"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78.wmf"/><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79.wmf"/><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hyperlink" Target="Analyzing_Media_Influences__Eating_It_Up.asf" TargetMode="Externa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75.wmf"/><Relationship Id="rId2" Type="http://schemas.openxmlformats.org/officeDocument/2006/relationships/image" Target="../media/image74.wmf"/><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hyperlink" Target="file:///E:\Technology-Media\Making%20News%20Quiz.avi" TargetMode="External"/><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81.png"/></Relationships>
</file>

<file path=ppt/slides/_rels/slide66.xml.rels><?xml version="1.0" encoding="UTF-8" standalone="yes"?>
<Relationships xmlns="http://schemas.openxmlformats.org/package/2006/relationships"><Relationship Id="rId8" Type="http://schemas.openxmlformats.org/officeDocument/2006/relationships/image" Target="../media/image84.png"/><Relationship Id="rId3" Type="http://schemas.openxmlformats.org/officeDocument/2006/relationships/hyperlink" Target="http://www.unitedstreaming.com/" TargetMode="External"/><Relationship Id="rId7" Type="http://schemas.openxmlformats.org/officeDocument/2006/relationships/image" Target="../media/image83.jpeg"/><Relationship Id="rId2" Type="http://schemas.openxmlformats.org/officeDocument/2006/relationships/notesSlide" Target="../notesSlides/notesSlide44.xml"/><Relationship Id="rId1" Type="http://schemas.openxmlformats.org/officeDocument/2006/relationships/slideLayout" Target="../slideLayouts/slideLayout2.xml"/><Relationship Id="rId6" Type="http://schemas.openxmlformats.org/officeDocument/2006/relationships/hyperlink" Target="Manipulating_Media_Images_as_a_Marketing_Tool.asf" TargetMode="External"/><Relationship Id="rId5" Type="http://schemas.openxmlformats.org/officeDocument/2006/relationships/image" Target="../media/image82.wmf"/><Relationship Id="rId4" Type="http://schemas.openxmlformats.org/officeDocument/2006/relationships/hyperlink" Target="_Image_Management___The_Importance_of_the_Appearance.asf" TargetMode="External"/></Relationships>
</file>

<file path=ppt/slides/_rels/slide67.xml.rels><?xml version="1.0" encoding="UTF-8" standalone="yes"?>
<Relationships xmlns="http://schemas.openxmlformats.org/package/2006/relationships"><Relationship Id="rId3" Type="http://schemas.openxmlformats.org/officeDocument/2006/relationships/hyperlink" Target="http://www.unitedstreaming.com/" TargetMode="External"/><Relationship Id="rId2" Type="http://schemas.openxmlformats.org/officeDocument/2006/relationships/notesSlide" Target="../notesSlides/notesSlide45.xml"/><Relationship Id="rId1" Type="http://schemas.openxmlformats.org/officeDocument/2006/relationships/slideLayout" Target="../slideLayouts/slideLayout2.xml"/><Relationship Id="rId5" Type="http://schemas.openxmlformats.org/officeDocument/2006/relationships/image" Target="../media/image85.jpeg"/><Relationship Id="rId4" Type="http://schemas.openxmlformats.org/officeDocument/2006/relationships/image" Target="../media/image84.png"/></Relationships>
</file>

<file path=ppt/slides/_rels/slide68.xml.rels><?xml version="1.0" encoding="UTF-8" standalone="yes"?>
<Relationships xmlns="http://schemas.openxmlformats.org/package/2006/relationships"><Relationship Id="rId8" Type="http://schemas.openxmlformats.org/officeDocument/2006/relationships/hyperlink" Target="http://www.understandmedia.com/" TargetMode="External"/><Relationship Id="rId3" Type="http://schemas.openxmlformats.org/officeDocument/2006/relationships/hyperlink" Target="http://www.ket.org/education/video-mm-weblinks.htm" TargetMode="External"/><Relationship Id="rId7" Type="http://schemas.openxmlformats.org/officeDocument/2006/relationships/hyperlink" Target="http://www.namle.net/home" TargetMode="External"/><Relationship Id="rId12" Type="http://schemas.openxmlformats.org/officeDocument/2006/relationships/image" Target="../media/image86.wmf"/><Relationship Id="rId2" Type="http://schemas.openxmlformats.org/officeDocument/2006/relationships/notesSlide" Target="../notesSlides/notesSlide46.xml"/><Relationship Id="rId1" Type="http://schemas.openxmlformats.org/officeDocument/2006/relationships/slideLayout" Target="../slideLayouts/slideLayout2.xml"/><Relationship Id="rId6" Type="http://schemas.openxmlformats.org/officeDocument/2006/relationships/hyperlink" Target="http://livingroomcandidate.movingimage.us/" TargetMode="External"/><Relationship Id="rId11" Type="http://schemas.openxmlformats.org/officeDocument/2006/relationships/hyperlink" Target="http://newmedialiteracies.org/" TargetMode="External"/><Relationship Id="rId5" Type="http://schemas.openxmlformats.org/officeDocument/2006/relationships/hyperlink" Target="http://medialit.med.sc.edu/" TargetMode="External"/><Relationship Id="rId10" Type="http://schemas.openxmlformats.org/officeDocument/2006/relationships/hyperlink" Target="http://www.pbskids.org/dontbuyit" TargetMode="External"/><Relationship Id="rId4" Type="http://schemas.openxmlformats.org/officeDocument/2006/relationships/hyperlink" Target="http://www.medialit.org/" TargetMode="External"/><Relationship Id="rId9" Type="http://schemas.openxmlformats.org/officeDocument/2006/relationships/hyperlink" Target="http://www.pbs.org/teachers/media_lit/index.html" TargetMode="External"/></Relationships>
</file>

<file path=ppt/slides/_rels/slide69.xml.rels><?xml version="1.0" encoding="UTF-8" standalone="yes"?>
<Relationships xmlns="http://schemas.openxmlformats.org/package/2006/relationships"><Relationship Id="rId3" Type="http://schemas.openxmlformats.org/officeDocument/2006/relationships/hyperlink" Target="http://www.ket.org/artstoolkit/drama/circusstory" TargetMode="External"/><Relationship Id="rId2" Type="http://schemas.openxmlformats.org/officeDocument/2006/relationships/hyperlink" Target="http://www.pbskids.org/dontbuyit"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hyperlink" Target="http://www.edutopia.org/media-literacy-skills-video"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C:\Documents and Settings\lmoore\Local Settings\Temporary Internet Files\Content.IE5\3U9OC1KT\MPj04393880000[1].jpg"/>
          <p:cNvPicPr>
            <a:picLocks noChangeAspect="1" noChangeArrowheads="1"/>
          </p:cNvPicPr>
          <p:nvPr/>
        </p:nvPicPr>
        <p:blipFill>
          <a:blip r:embed="rId3"/>
          <a:srcRect/>
          <a:stretch>
            <a:fillRect/>
          </a:stretch>
        </p:blipFill>
        <p:spPr bwMode="auto">
          <a:xfrm>
            <a:off x="0" y="0"/>
            <a:ext cx="9144000" cy="6858001"/>
          </a:xfrm>
          <a:prstGeom prst="rect">
            <a:avLst/>
          </a:prstGeom>
          <a:noFill/>
        </p:spPr>
      </p:pic>
      <p:pic>
        <p:nvPicPr>
          <p:cNvPr id="257030" name="Picture 6" descr="C:\Documents and Settings\lmoore\Local Settings\Temporary Internet Files\Content.IE5\4H0UGY09\MCSG00104_0000[1].wmf"/>
          <p:cNvPicPr>
            <a:picLocks noChangeAspect="1" noChangeArrowheads="1"/>
          </p:cNvPicPr>
          <p:nvPr/>
        </p:nvPicPr>
        <p:blipFill>
          <a:blip r:embed="rId4"/>
          <a:srcRect/>
          <a:stretch>
            <a:fillRect/>
          </a:stretch>
        </p:blipFill>
        <p:spPr bwMode="auto">
          <a:xfrm rot="19658616">
            <a:off x="1503143" y="260548"/>
            <a:ext cx="3445291" cy="2630153"/>
          </a:xfrm>
          <a:prstGeom prst="rect">
            <a:avLst/>
          </a:prstGeom>
          <a:noFill/>
        </p:spPr>
      </p:pic>
      <p:pic>
        <p:nvPicPr>
          <p:cNvPr id="8194" name="Picture 13" descr="Object_033"/>
          <p:cNvPicPr>
            <a:picLocks noChangeAspect="1" noChangeArrowheads="1"/>
          </p:cNvPicPr>
          <p:nvPr/>
        </p:nvPicPr>
        <p:blipFill>
          <a:blip r:embed="rId5" cstate="print">
            <a:lum contrast="24000"/>
          </a:blip>
          <a:srcRect/>
          <a:stretch>
            <a:fillRect/>
          </a:stretch>
        </p:blipFill>
        <p:spPr bwMode="auto">
          <a:xfrm rot="765241">
            <a:off x="3123765" y="337599"/>
            <a:ext cx="1077631" cy="806820"/>
          </a:xfrm>
          <a:prstGeom prst="rect">
            <a:avLst/>
          </a:prstGeom>
          <a:noFill/>
          <a:ln w="9525">
            <a:noFill/>
            <a:miter lim="800000"/>
            <a:headEnd/>
            <a:tailEnd/>
          </a:ln>
        </p:spPr>
      </p:pic>
      <p:pic>
        <p:nvPicPr>
          <p:cNvPr id="257028" name="Picture 4" descr="C:\Documents and Settings\lmoore\Local Settings\Temporary Internet Files\Content.IE5\4H0UGY09\MCj04397980000[1].png"/>
          <p:cNvPicPr>
            <a:picLocks noChangeAspect="1" noChangeArrowheads="1"/>
          </p:cNvPicPr>
          <p:nvPr/>
        </p:nvPicPr>
        <p:blipFill>
          <a:blip r:embed="rId6" cstate="print"/>
          <a:srcRect/>
          <a:stretch>
            <a:fillRect/>
          </a:stretch>
        </p:blipFill>
        <p:spPr bwMode="auto">
          <a:xfrm>
            <a:off x="3048000" y="1143000"/>
            <a:ext cx="609600" cy="609600"/>
          </a:xfrm>
          <a:prstGeom prst="rect">
            <a:avLst/>
          </a:prstGeom>
          <a:noFill/>
        </p:spPr>
      </p:pic>
      <p:pic>
        <p:nvPicPr>
          <p:cNvPr id="53249" name="Picture 1" descr="C:\Documents and Settings\lmoore\Local Settings\Temporary Internet Files\Content.IE5\3U9OC1KT\MCj04413410000[1].png"/>
          <p:cNvPicPr>
            <a:picLocks noChangeAspect="1" noChangeArrowheads="1"/>
          </p:cNvPicPr>
          <p:nvPr/>
        </p:nvPicPr>
        <p:blipFill>
          <a:blip r:embed="rId7"/>
          <a:srcRect/>
          <a:stretch>
            <a:fillRect/>
          </a:stretch>
        </p:blipFill>
        <p:spPr bwMode="auto">
          <a:xfrm>
            <a:off x="1981200" y="1066800"/>
            <a:ext cx="1066800" cy="1066800"/>
          </a:xfrm>
          <a:prstGeom prst="rect">
            <a:avLst/>
          </a:prstGeom>
          <a:noFill/>
        </p:spPr>
      </p:pic>
      <p:sp>
        <p:nvSpPr>
          <p:cNvPr id="17" name="Rectangle 16"/>
          <p:cNvSpPr/>
          <p:nvPr/>
        </p:nvSpPr>
        <p:spPr bwMode="auto">
          <a:xfrm>
            <a:off x="0" y="5334000"/>
            <a:ext cx="9144000" cy="1524000"/>
          </a:xfrm>
          <a:prstGeom prst="rect">
            <a:avLst/>
          </a:prstGeom>
          <a:solidFill>
            <a:srgbClr val="FFCC00"/>
          </a:solidFill>
          <a:ln w="57150" cap="flat" cmpd="thinThick" algn="ctr">
            <a:solidFill>
              <a:srgbClr val="FFFFFF"/>
            </a:solidFill>
            <a:prstDash val="solid"/>
            <a:round/>
            <a:headEnd type="oval" w="sm" len="sm"/>
            <a:tailEnd type="triangle" w="lg" len="med"/>
          </a:ln>
          <a:effectLst/>
        </p:spPr>
        <p:txBody>
          <a:bodyPr vert="horz" wrap="square" lIns="90488" tIns="44450" rIns="90488" bIns="44450" numCol="1" rtlCol="0" anchor="t" anchorCtr="0" compatLnSpc="1">
            <a:prstTxWarp prst="textNoShape">
              <a:avLst/>
            </a:prstTxWarp>
          </a:bodyPr>
          <a:lstStyle/>
          <a:p>
            <a:pPr marL="342900" marR="0" indent="-342900" algn="ctr" defTabSz="914400" rtl="0" eaLnBrk="0" fontAlgn="base" latinLnBrk="0" hangingPunct="0">
              <a:lnSpc>
                <a:spcPct val="90000"/>
              </a:lnSpc>
              <a:spcBef>
                <a:spcPct val="20000"/>
              </a:spcBef>
              <a:spcAft>
                <a:spcPct val="0"/>
              </a:spcAft>
              <a:buClr>
                <a:schemeClr val="tx2"/>
              </a:buClr>
              <a:buSzPct val="75000"/>
              <a:buFont typeface="Wingdings" pitchFamily="2" charset="2"/>
              <a:buNone/>
              <a:tabLst/>
            </a:pPr>
            <a:endParaRPr kumimoji="0" lang="en-US" sz="2400" b="1" i="1" u="none" strike="noStrike" cap="none" normalizeH="0" baseline="0" dirty="0" smtClean="0">
              <a:ln>
                <a:noFill/>
              </a:ln>
              <a:solidFill>
                <a:schemeClr val="tx1"/>
              </a:solidFill>
              <a:effectLst>
                <a:outerShdw blurRad="38100" dist="38100" dir="2700000" algn="tl">
                  <a:srgbClr val="000000">
                    <a:alpha val="43137"/>
                  </a:srgbClr>
                </a:outerShdw>
              </a:effectLst>
              <a:latin typeface="Arial" charset="0"/>
            </a:endParaRPr>
          </a:p>
        </p:txBody>
      </p:sp>
      <p:sp>
        <p:nvSpPr>
          <p:cNvPr id="8198" name="WordArt 21"/>
          <p:cNvSpPr>
            <a:spLocks noChangeArrowheads="1" noChangeShapeType="1" noTextEdit="1"/>
          </p:cNvSpPr>
          <p:nvPr/>
        </p:nvSpPr>
        <p:spPr bwMode="auto">
          <a:xfrm>
            <a:off x="685800" y="5410200"/>
            <a:ext cx="7696200" cy="1447800"/>
          </a:xfrm>
          <a:prstGeom prst="rect">
            <a:avLst/>
          </a:prstGeom>
        </p:spPr>
        <p:txBody>
          <a:bodyPr wrap="none" fromWordArt="1">
            <a:prstTxWarp prst="textChevron">
              <a:avLst>
                <a:gd name="adj" fmla="val 25000"/>
              </a:avLst>
            </a:prstTxWarp>
          </a:bodyPr>
          <a:lstStyle/>
          <a:p>
            <a:r>
              <a:rPr lang="en-US" sz="3600" i="0" kern="10" dirty="0" smtClean="0">
                <a:ln w="9525">
                  <a:noFill/>
                  <a:round/>
                  <a:headEnd/>
                  <a:tailEnd/>
                </a:ln>
                <a:solidFill>
                  <a:schemeClr val="bg1">
                    <a:lumMod val="50000"/>
                  </a:schemeClr>
                </a:solidFill>
                <a:effectLst>
                  <a:outerShdw blurRad="38100" dist="38100" dir="2700000" algn="tl">
                    <a:srgbClr val="000000">
                      <a:alpha val="43137"/>
                    </a:srgbClr>
                  </a:outerShdw>
                </a:effectLst>
                <a:latin typeface="GrilledCheese BTN Wide Blk" pitchFamily="34" charset="0"/>
              </a:rPr>
              <a:t>Teaching Students  to  be </a:t>
            </a:r>
            <a:r>
              <a:rPr lang="en-US" sz="3600" i="0" kern="10" dirty="0">
                <a:ln w="9525">
                  <a:noFill/>
                  <a:round/>
                  <a:headEnd/>
                  <a:tailEnd/>
                </a:ln>
                <a:solidFill>
                  <a:schemeClr val="bg1">
                    <a:lumMod val="50000"/>
                  </a:schemeClr>
                </a:solidFill>
                <a:effectLst>
                  <a:outerShdw blurRad="38100" dist="38100" dir="2700000" algn="tl">
                    <a:srgbClr val="000000">
                      <a:alpha val="43137"/>
                    </a:srgbClr>
                  </a:outerShdw>
                </a:effectLst>
                <a:latin typeface="GrilledCheese BTN Wide Blk" pitchFamily="34" charset="0"/>
              </a:rPr>
              <a:t>Media Smart</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610600" cy="1143000"/>
          </a:xfrm>
        </p:spPr>
        <p:txBody>
          <a:bodyPr/>
          <a:lstStyle/>
          <a:p>
            <a:r>
              <a:rPr lang="en-US" sz="3600" b="1" dirty="0" smtClean="0">
                <a:latin typeface="Arial Rounded MT Bold" pitchFamily="34" charset="0"/>
              </a:rPr>
              <a:t>Media Literacy and Digital Citizenship</a:t>
            </a:r>
            <a:endParaRPr lang="en-US" sz="3600" b="1" dirty="0">
              <a:latin typeface="Arial Rounded MT Bold" pitchFamily="34" charset="0"/>
            </a:endParaRPr>
          </a:p>
        </p:txBody>
      </p:sp>
      <p:sp>
        <p:nvSpPr>
          <p:cNvPr id="3" name="Content Placeholder 2"/>
          <p:cNvSpPr>
            <a:spLocks noGrp="1"/>
          </p:cNvSpPr>
          <p:nvPr>
            <p:ph idx="1"/>
          </p:nvPr>
        </p:nvSpPr>
        <p:spPr>
          <a:xfrm>
            <a:off x="152400" y="1143000"/>
            <a:ext cx="9144000" cy="4114800"/>
          </a:xfrm>
        </p:spPr>
        <p:txBody>
          <a:bodyPr/>
          <a:lstStyle/>
          <a:p>
            <a:pPr>
              <a:buNone/>
            </a:pPr>
            <a:r>
              <a:rPr lang="en-US" sz="2800" b="1" dirty="0" smtClean="0">
                <a:solidFill>
                  <a:srgbClr val="FFFFFF"/>
                </a:solidFill>
                <a:latin typeface="Arial" pitchFamily="34" charset="0"/>
                <a:cs typeface="Arial" pitchFamily="34" charset="0"/>
              </a:rPr>
              <a:t>Media literacy addresses several of the key concepts of “Digital Citizenship” (Ribble/Bailey) being taught in so many schools today especially:</a:t>
            </a:r>
          </a:p>
          <a:p>
            <a:r>
              <a:rPr lang="en-US" sz="2800" b="1" dirty="0" smtClean="0">
                <a:solidFill>
                  <a:srgbClr val="FFFFFF"/>
                </a:solidFill>
                <a:latin typeface="Arial" pitchFamily="34" charset="0"/>
                <a:cs typeface="Arial" pitchFamily="34" charset="0"/>
              </a:rPr>
              <a:t>Digital Commerce</a:t>
            </a:r>
          </a:p>
          <a:p>
            <a:r>
              <a:rPr lang="en-US" sz="2800" b="1" dirty="0" smtClean="0">
                <a:solidFill>
                  <a:srgbClr val="FFFFFF"/>
                </a:solidFill>
                <a:latin typeface="Arial" pitchFamily="34" charset="0"/>
                <a:cs typeface="Arial" pitchFamily="34" charset="0"/>
              </a:rPr>
              <a:t>Digital Literacy</a:t>
            </a:r>
          </a:p>
          <a:p>
            <a:r>
              <a:rPr lang="en-US" sz="2800" b="1" dirty="0" smtClean="0">
                <a:solidFill>
                  <a:srgbClr val="FFFFFF"/>
                </a:solidFill>
                <a:latin typeface="Arial" pitchFamily="34" charset="0"/>
                <a:cs typeface="Arial" pitchFamily="34" charset="0"/>
              </a:rPr>
              <a:t>Digital Rights and Responsibilities</a:t>
            </a:r>
          </a:p>
          <a:p>
            <a:r>
              <a:rPr lang="en-US" sz="2800" b="1" dirty="0" smtClean="0">
                <a:solidFill>
                  <a:srgbClr val="FFFFFF"/>
                </a:solidFill>
                <a:latin typeface="Arial" pitchFamily="34" charset="0"/>
                <a:cs typeface="Arial" pitchFamily="34" charset="0"/>
              </a:rPr>
              <a:t>Digital Health and Wellness</a:t>
            </a:r>
          </a:p>
          <a:p>
            <a:pPr>
              <a:buNone/>
            </a:pPr>
            <a:endParaRPr lang="en-US" sz="2800" dirty="0" smtClean="0"/>
          </a:p>
          <a:p>
            <a:endParaRPr lang="en-US" sz="2800" dirty="0"/>
          </a:p>
        </p:txBody>
      </p:sp>
      <p:pic>
        <p:nvPicPr>
          <p:cNvPr id="27651" name="Picture 3" descr="[Cover]"/>
          <p:cNvPicPr>
            <a:picLocks noChangeAspect="1" noChangeArrowheads="1"/>
          </p:cNvPicPr>
          <p:nvPr/>
        </p:nvPicPr>
        <p:blipFill>
          <a:blip r:embed="rId2"/>
          <a:srcRect/>
          <a:stretch>
            <a:fillRect/>
          </a:stretch>
        </p:blipFill>
        <p:spPr bwMode="auto">
          <a:xfrm>
            <a:off x="6705600" y="3352800"/>
            <a:ext cx="2286000" cy="2946402"/>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57200"/>
            <a:ext cx="7715250" cy="1143000"/>
          </a:xfrm>
        </p:spPr>
        <p:txBody>
          <a:bodyPr/>
          <a:lstStyle/>
          <a:p>
            <a:r>
              <a:rPr lang="en-US" sz="4000" dirty="0" smtClean="0">
                <a:latin typeface="Arial Rounded MT Bold" pitchFamily="34" charset="0"/>
              </a:rPr>
              <a:t>And Now A Word From MIT!</a:t>
            </a:r>
            <a:br>
              <a:rPr lang="en-US" sz="4000" dirty="0" smtClean="0">
                <a:latin typeface="Arial Rounded MT Bold" pitchFamily="34" charset="0"/>
              </a:rPr>
            </a:br>
            <a:endParaRPr lang="en-US" sz="4000" b="1" dirty="0">
              <a:latin typeface="Arial Rounded MT Bold" pitchFamily="34" charset="0"/>
            </a:endParaRPr>
          </a:p>
        </p:txBody>
      </p:sp>
      <p:sp>
        <p:nvSpPr>
          <p:cNvPr id="3" name="Content Placeholder 2"/>
          <p:cNvSpPr>
            <a:spLocks noGrp="1"/>
          </p:cNvSpPr>
          <p:nvPr>
            <p:ph idx="1"/>
          </p:nvPr>
        </p:nvSpPr>
        <p:spPr>
          <a:xfrm>
            <a:off x="381000" y="1143000"/>
            <a:ext cx="8458200" cy="4114800"/>
          </a:xfrm>
        </p:spPr>
        <p:txBody>
          <a:bodyPr/>
          <a:lstStyle/>
          <a:p>
            <a:pPr>
              <a:buNone/>
            </a:pPr>
            <a:endParaRPr lang="en-US" sz="2800" dirty="0" smtClean="0"/>
          </a:p>
          <a:p>
            <a:endParaRPr lang="en-US" sz="2800" dirty="0"/>
          </a:p>
        </p:txBody>
      </p:sp>
      <p:sp>
        <p:nvSpPr>
          <p:cNvPr id="4" name="Rectangle 3"/>
          <p:cNvSpPr/>
          <p:nvPr/>
        </p:nvSpPr>
        <p:spPr>
          <a:xfrm>
            <a:off x="1676400" y="6172200"/>
            <a:ext cx="5966698" cy="535531"/>
          </a:xfrm>
          <a:prstGeom prst="rect">
            <a:avLst/>
          </a:prstGeom>
        </p:spPr>
        <p:txBody>
          <a:bodyPr wrap="none">
            <a:spAutoFit/>
          </a:bodyPr>
          <a:lstStyle/>
          <a:p>
            <a:r>
              <a:rPr lang="en-US" sz="3200" dirty="0" smtClean="0">
                <a:solidFill>
                  <a:srgbClr val="FFFF00"/>
                </a:solidFill>
              </a:rPr>
              <a:t>http://newmedialiteracies.org/</a:t>
            </a:r>
            <a:endParaRPr lang="en-US" sz="3200" dirty="0">
              <a:solidFill>
                <a:srgbClr val="FFFF00"/>
              </a:solidFill>
            </a:endParaRPr>
          </a:p>
        </p:txBody>
      </p:sp>
      <p:pic>
        <p:nvPicPr>
          <p:cNvPr id="251906" name="Picture 2">
            <a:hlinkClick r:id="rId2"/>
          </p:cNvPr>
          <p:cNvPicPr>
            <a:picLocks noChangeAspect="1" noChangeArrowheads="1"/>
          </p:cNvPicPr>
          <p:nvPr/>
        </p:nvPicPr>
        <p:blipFill>
          <a:blip r:embed="rId3"/>
          <a:srcRect/>
          <a:stretch>
            <a:fillRect/>
          </a:stretch>
        </p:blipFill>
        <p:spPr bwMode="auto">
          <a:xfrm>
            <a:off x="1371600" y="1981200"/>
            <a:ext cx="6172200" cy="351671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8818" name="Rectangle 2"/>
          <p:cNvSpPr>
            <a:spLocks noGrp="1" noChangeArrowheads="1"/>
          </p:cNvSpPr>
          <p:nvPr>
            <p:ph type="title"/>
          </p:nvPr>
        </p:nvSpPr>
        <p:spPr>
          <a:xfrm>
            <a:off x="533400" y="990600"/>
            <a:ext cx="7715250" cy="1143000"/>
          </a:xfrm>
        </p:spPr>
        <p:txBody>
          <a:bodyPr/>
          <a:lstStyle/>
          <a:p>
            <a:pPr>
              <a:defRPr/>
            </a:pPr>
            <a:r>
              <a:rPr lang="en-US" b="1" dirty="0" smtClean="0">
                <a:latin typeface="Arial Rounded MT Bold" pitchFamily="34" charset="0"/>
              </a:rPr>
              <a:t>The “Inquiry” Process</a:t>
            </a:r>
          </a:p>
        </p:txBody>
      </p:sp>
      <p:sp>
        <p:nvSpPr>
          <p:cNvPr id="418819" name="Rectangle 3"/>
          <p:cNvSpPr>
            <a:spLocks noGrp="1" noChangeArrowheads="1"/>
          </p:cNvSpPr>
          <p:nvPr>
            <p:ph type="body" idx="1"/>
          </p:nvPr>
        </p:nvSpPr>
        <p:spPr>
          <a:xfrm>
            <a:off x="457200" y="2514600"/>
            <a:ext cx="8229600" cy="4114800"/>
          </a:xfrm>
        </p:spPr>
        <p:txBody>
          <a:bodyPr/>
          <a:lstStyle/>
          <a:p>
            <a:pPr marL="609600" indent="-609600">
              <a:buFont typeface="Monotype Sorts" pitchFamily="2" charset="2"/>
              <a:buNone/>
              <a:defRPr/>
            </a:pPr>
            <a:r>
              <a:rPr lang="en-US" b="1" dirty="0" smtClean="0">
                <a:effectLst/>
                <a:latin typeface="Arial Rounded MT Bold" pitchFamily="34" charset="0"/>
                <a:cs typeface="Arial" charset="0"/>
              </a:rPr>
              <a:t> </a:t>
            </a:r>
            <a:r>
              <a:rPr lang="en-US" dirty="0" smtClean="0">
                <a:solidFill>
                  <a:srgbClr val="FFFFFF"/>
                </a:solidFill>
                <a:effectLst>
                  <a:outerShdw blurRad="38100" dist="38100" dir="2700000" algn="tl">
                    <a:srgbClr val="000000">
                      <a:alpha val="43137"/>
                    </a:srgbClr>
                  </a:outerShdw>
                </a:effectLst>
                <a:latin typeface="Arial Rounded MT Bold" pitchFamily="34" charset="0"/>
                <a:cs typeface="Arial" charset="0"/>
              </a:rPr>
              <a:t>The teaching approach that best suits </a:t>
            </a:r>
          </a:p>
          <a:p>
            <a:pPr marL="609600" indent="-609600">
              <a:buFont typeface="Monotype Sorts" pitchFamily="2" charset="2"/>
              <a:buNone/>
              <a:defRPr/>
            </a:pPr>
            <a:r>
              <a:rPr lang="en-US" dirty="0" smtClean="0">
                <a:solidFill>
                  <a:srgbClr val="FFFFFF"/>
                </a:solidFill>
                <a:effectLst>
                  <a:outerShdw blurRad="38100" dist="38100" dir="2700000" algn="tl">
                    <a:srgbClr val="000000">
                      <a:alpha val="43137"/>
                    </a:srgbClr>
                  </a:outerShdw>
                </a:effectLst>
                <a:latin typeface="Arial Rounded MT Bold" pitchFamily="34" charset="0"/>
                <a:cs typeface="Arial" charset="0"/>
              </a:rPr>
              <a:t>  the media literacy classroom includes:</a:t>
            </a:r>
          </a:p>
          <a:p>
            <a:pPr marL="609600" indent="-609600">
              <a:buFont typeface="Monotype Sorts" pitchFamily="2" charset="2"/>
              <a:buNone/>
              <a:defRPr/>
            </a:pPr>
            <a:r>
              <a:rPr lang="en-US" dirty="0" smtClean="0">
                <a:solidFill>
                  <a:srgbClr val="FFFFFF"/>
                </a:solidFill>
                <a:effectLst>
                  <a:outerShdw blurRad="38100" dist="38100" dir="2700000" algn="tl">
                    <a:srgbClr val="000000">
                      <a:alpha val="43137"/>
                    </a:srgbClr>
                  </a:outerShdw>
                </a:effectLst>
                <a:latin typeface="Arial Rounded MT Bold" pitchFamily="34" charset="0"/>
                <a:cs typeface="Arial" charset="0"/>
              </a:rPr>
              <a:t>	Analysis/deconstruction/decoding</a:t>
            </a:r>
          </a:p>
          <a:p>
            <a:pPr marL="609600" indent="-609600">
              <a:buFont typeface="Monotype Sorts" pitchFamily="2" charset="2"/>
              <a:buNone/>
              <a:defRPr/>
            </a:pPr>
            <a:r>
              <a:rPr lang="en-US" dirty="0" smtClean="0">
                <a:solidFill>
                  <a:srgbClr val="FFFFFF"/>
                </a:solidFill>
                <a:effectLst>
                  <a:outerShdw blurRad="38100" dist="38100" dir="2700000" algn="tl">
                    <a:srgbClr val="000000">
                      <a:alpha val="43137"/>
                    </a:srgbClr>
                  </a:outerShdw>
                </a:effectLst>
                <a:latin typeface="Arial Rounded MT Bold" pitchFamily="34" charset="0"/>
                <a:cs typeface="Arial" charset="0"/>
              </a:rPr>
              <a:t>	Production/construction/creating “writing” </a:t>
            </a:r>
          </a:p>
          <a:p>
            <a:pPr marL="609600" indent="-609600">
              <a:buFont typeface="Monotype Sorts" pitchFamily="2" charset="2"/>
              <a:buNone/>
              <a:defRPr/>
            </a:pPr>
            <a:endParaRPr lang="en-US" b="1" dirty="0" smtClean="0">
              <a:latin typeface="Arial Rounded MT Bold" pitchFamily="34" charset="0"/>
            </a:endParaRPr>
          </a:p>
          <a:p>
            <a:pPr marL="609600" indent="-609600">
              <a:buFont typeface="Monotype Sorts" pitchFamily="2" charset="2"/>
              <a:buNone/>
              <a:defRPr/>
            </a:pPr>
            <a:endParaRPr lang="en-US" sz="2000" b="1" dirty="0" smtClean="0">
              <a:latin typeface="Arial Rounded MT Bold" pitchFamily="34" charset="0"/>
            </a:endParaRPr>
          </a:p>
          <a:p>
            <a:pPr marL="609600" indent="-609600">
              <a:defRPr/>
            </a:pPr>
            <a:endParaRPr lang="en-US" b="1" dirty="0" smtClean="0"/>
          </a:p>
        </p:txBody>
      </p:sp>
      <p:pic>
        <p:nvPicPr>
          <p:cNvPr id="23556" name="Picture 4" descr="bd06111_"/>
          <p:cNvPicPr>
            <a:picLocks noChangeAspect="1" noChangeArrowheads="1"/>
          </p:cNvPicPr>
          <p:nvPr/>
        </p:nvPicPr>
        <p:blipFill>
          <a:blip r:embed="rId3"/>
          <a:srcRect/>
          <a:stretch>
            <a:fillRect/>
          </a:stretch>
        </p:blipFill>
        <p:spPr bwMode="auto">
          <a:xfrm>
            <a:off x="6629400" y="76200"/>
            <a:ext cx="2057400" cy="2232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6770" name="Rectangle 2"/>
          <p:cNvSpPr>
            <a:spLocks noGrp="1" noChangeArrowheads="1"/>
          </p:cNvSpPr>
          <p:nvPr>
            <p:ph type="title"/>
          </p:nvPr>
        </p:nvSpPr>
        <p:spPr>
          <a:xfrm>
            <a:off x="762000" y="228600"/>
            <a:ext cx="7715250" cy="1143000"/>
          </a:xfrm>
        </p:spPr>
        <p:txBody>
          <a:bodyPr/>
          <a:lstStyle/>
          <a:p>
            <a:pPr>
              <a:defRPr/>
            </a:pPr>
            <a:r>
              <a:rPr lang="en-US" sz="4000" b="1" dirty="0" smtClean="0">
                <a:latin typeface="Arial Rounded MT Bold" pitchFamily="34" charset="0"/>
              </a:rPr>
              <a:t>What Media Literacy Is Not</a:t>
            </a:r>
          </a:p>
        </p:txBody>
      </p:sp>
      <p:sp>
        <p:nvSpPr>
          <p:cNvPr id="416771" name="Rectangle 3"/>
          <p:cNvSpPr>
            <a:spLocks noGrp="1" noChangeArrowheads="1"/>
          </p:cNvSpPr>
          <p:nvPr>
            <p:ph type="body" idx="1"/>
          </p:nvPr>
        </p:nvSpPr>
        <p:spPr>
          <a:xfrm>
            <a:off x="838200" y="1371600"/>
            <a:ext cx="7791450" cy="5029200"/>
          </a:xfrm>
        </p:spPr>
        <p:txBody>
          <a:bodyPr/>
          <a:lstStyle/>
          <a:p>
            <a:pPr marL="609600" indent="-609600">
              <a:buFont typeface="Monotype Sorts" pitchFamily="2" charset="2"/>
              <a:buNone/>
              <a:defRPr/>
            </a:pPr>
            <a:r>
              <a:rPr lang="en-US" sz="2800" b="1" dirty="0" smtClean="0">
                <a:solidFill>
                  <a:srgbClr val="FFFFFF"/>
                </a:solidFill>
                <a:latin typeface="Arial"/>
                <a:cs typeface="Arial" charset="0"/>
              </a:rPr>
              <a:t>•</a:t>
            </a:r>
            <a:r>
              <a:rPr lang="en-US" sz="2800" b="1" dirty="0" smtClean="0">
                <a:solidFill>
                  <a:srgbClr val="FFFFFF"/>
                </a:solidFill>
                <a:cs typeface="Arial" charset="0"/>
              </a:rPr>
              <a:t> </a:t>
            </a:r>
            <a:r>
              <a:rPr lang="en-US" sz="2400" b="1" dirty="0" smtClean="0">
                <a:solidFill>
                  <a:srgbClr val="FFFFFF"/>
                </a:solidFill>
                <a:latin typeface="Arial Rounded MT Bold" pitchFamily="34" charset="0"/>
                <a:cs typeface="Arial" charset="0"/>
              </a:rPr>
              <a:t>Media ‘bashing’ is NOT media literacy, </a:t>
            </a:r>
            <a:br>
              <a:rPr lang="en-US" sz="2400" b="1" dirty="0" smtClean="0">
                <a:solidFill>
                  <a:srgbClr val="FFFFFF"/>
                </a:solidFill>
                <a:latin typeface="Arial Rounded MT Bold" pitchFamily="34" charset="0"/>
                <a:cs typeface="Arial" charset="0"/>
              </a:rPr>
            </a:br>
            <a:r>
              <a:rPr lang="en-US" sz="2400" b="1" dirty="0" smtClean="0">
                <a:solidFill>
                  <a:srgbClr val="FFFFFF"/>
                </a:solidFill>
                <a:latin typeface="Arial Rounded MT Bold" pitchFamily="34" charset="0"/>
                <a:cs typeface="Arial" charset="0"/>
              </a:rPr>
              <a:t>however media literacy sometimes </a:t>
            </a:r>
            <a:br>
              <a:rPr lang="en-US" sz="2400" b="1" dirty="0" smtClean="0">
                <a:solidFill>
                  <a:srgbClr val="FFFFFF"/>
                </a:solidFill>
                <a:latin typeface="Arial Rounded MT Bold" pitchFamily="34" charset="0"/>
                <a:cs typeface="Arial" charset="0"/>
              </a:rPr>
            </a:br>
            <a:r>
              <a:rPr lang="en-US" sz="2400" b="1" dirty="0" smtClean="0">
                <a:solidFill>
                  <a:srgbClr val="FFFFFF"/>
                </a:solidFill>
                <a:latin typeface="Arial Rounded MT Bold" pitchFamily="34" charset="0"/>
                <a:cs typeface="Arial" charset="0"/>
              </a:rPr>
              <a:t>involves criticizing the media.</a:t>
            </a:r>
          </a:p>
          <a:p>
            <a:pPr marL="609600" indent="-609600">
              <a:buFont typeface="Monotype Sorts" pitchFamily="2" charset="2"/>
              <a:buNone/>
              <a:defRPr/>
            </a:pPr>
            <a:endParaRPr lang="en-US" sz="2400" b="1" dirty="0" smtClean="0">
              <a:solidFill>
                <a:srgbClr val="FFFFFF"/>
              </a:solidFill>
              <a:latin typeface="Arial Rounded MT Bold" pitchFamily="34" charset="0"/>
              <a:ea typeface="Arial Unicode MS" pitchFamily="34" charset="-128"/>
              <a:cs typeface="Arial Unicode MS" pitchFamily="34" charset="-128"/>
            </a:endParaRPr>
          </a:p>
          <a:p>
            <a:pPr marL="609600" indent="-609600">
              <a:buFont typeface="Monotype Sorts" pitchFamily="2" charset="2"/>
              <a:buNone/>
              <a:defRPr/>
            </a:pPr>
            <a:r>
              <a:rPr lang="en-US" sz="2400" b="1" dirty="0" smtClean="0">
                <a:solidFill>
                  <a:srgbClr val="FFFFFF"/>
                </a:solidFill>
                <a:latin typeface="Arial Rounded MT Bold" pitchFamily="34" charset="0"/>
                <a:cs typeface="Arial" charset="0"/>
              </a:rPr>
              <a:t>• Merely producing media is NOT media literacy, although media literacy should include media production.</a:t>
            </a:r>
          </a:p>
          <a:p>
            <a:pPr marL="609600" indent="-609600">
              <a:buFont typeface="Monotype Sorts" pitchFamily="2" charset="2"/>
              <a:buNone/>
              <a:defRPr/>
            </a:pPr>
            <a:endParaRPr lang="en-US" sz="2400" b="1" dirty="0" smtClean="0">
              <a:solidFill>
                <a:srgbClr val="FFFFFF"/>
              </a:solidFill>
              <a:latin typeface="Arial Rounded MT Bold" pitchFamily="34" charset="0"/>
              <a:ea typeface="Arial Unicode MS" pitchFamily="34" charset="-128"/>
              <a:cs typeface="Arial Unicode MS" pitchFamily="34" charset="-128"/>
            </a:endParaRPr>
          </a:p>
          <a:p>
            <a:pPr marL="609600" indent="-609600">
              <a:buFont typeface="Monotype Sorts" pitchFamily="2" charset="2"/>
              <a:buNone/>
              <a:defRPr/>
            </a:pPr>
            <a:r>
              <a:rPr lang="en-US" sz="2400" b="1" dirty="0" smtClean="0">
                <a:solidFill>
                  <a:srgbClr val="FFFFFF"/>
                </a:solidFill>
                <a:latin typeface="Arial Rounded MT Bold" pitchFamily="34" charset="0"/>
                <a:cs typeface="Arial" charset="0"/>
              </a:rPr>
              <a:t>• Just teaching with videos, CD-ROMS , websites or other mediated content is NOT media literacy; one must also teach about media.</a:t>
            </a:r>
            <a:endParaRPr lang="en-US" sz="2400" b="1" dirty="0" smtClean="0">
              <a:solidFill>
                <a:srgbClr val="FFFFFF"/>
              </a:solidFill>
              <a:latin typeface="Arial Rounded MT Bold" pitchFamily="34" charset="0"/>
              <a:ea typeface="Arial Unicode MS" pitchFamily="34" charset="-128"/>
              <a:cs typeface="Arial Unicode MS" pitchFamily="34" charset="-128"/>
            </a:endParaRPr>
          </a:p>
        </p:txBody>
      </p:sp>
      <p:pic>
        <p:nvPicPr>
          <p:cNvPr id="21508" name="Picture 4" descr="na01595_"/>
          <p:cNvPicPr>
            <a:picLocks noChangeAspect="1" noChangeArrowheads="1"/>
          </p:cNvPicPr>
          <p:nvPr/>
        </p:nvPicPr>
        <p:blipFill>
          <a:blip r:embed="rId3"/>
          <a:srcRect/>
          <a:stretch>
            <a:fillRect/>
          </a:stretch>
        </p:blipFill>
        <p:spPr bwMode="auto">
          <a:xfrm>
            <a:off x="7361238" y="1092200"/>
            <a:ext cx="1630362" cy="1651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794" name="Rectangle 2"/>
          <p:cNvSpPr>
            <a:spLocks noGrp="1" noChangeArrowheads="1"/>
          </p:cNvSpPr>
          <p:nvPr>
            <p:ph type="title"/>
          </p:nvPr>
        </p:nvSpPr>
        <p:spPr>
          <a:xfrm>
            <a:off x="1181100" y="228600"/>
            <a:ext cx="7715250" cy="1143000"/>
          </a:xfrm>
        </p:spPr>
        <p:txBody>
          <a:bodyPr/>
          <a:lstStyle/>
          <a:p>
            <a:pPr>
              <a:defRPr/>
            </a:pPr>
            <a:r>
              <a:rPr lang="en-US" sz="4000" b="1" dirty="0" smtClean="0">
                <a:latin typeface="Arial Rounded MT Bold" pitchFamily="34" charset="0"/>
              </a:rPr>
              <a:t>What Media Literacy Is Not</a:t>
            </a:r>
          </a:p>
        </p:txBody>
      </p:sp>
      <p:sp>
        <p:nvSpPr>
          <p:cNvPr id="417795" name="Rectangle 3"/>
          <p:cNvSpPr>
            <a:spLocks noGrp="1" noChangeArrowheads="1"/>
          </p:cNvSpPr>
          <p:nvPr>
            <p:ph type="body" idx="1"/>
          </p:nvPr>
        </p:nvSpPr>
        <p:spPr>
          <a:xfrm>
            <a:off x="1104900" y="1371600"/>
            <a:ext cx="7791450" cy="5029200"/>
          </a:xfrm>
        </p:spPr>
        <p:txBody>
          <a:bodyPr/>
          <a:lstStyle/>
          <a:p>
            <a:pPr marL="609600" indent="-609600">
              <a:lnSpc>
                <a:spcPct val="80000"/>
              </a:lnSpc>
              <a:buFont typeface="Monotype Sorts" pitchFamily="2" charset="2"/>
              <a:buNone/>
              <a:defRPr/>
            </a:pPr>
            <a:r>
              <a:rPr lang="en-US" sz="2400" b="1" dirty="0" smtClean="0">
                <a:solidFill>
                  <a:srgbClr val="FFFFFF"/>
                </a:solidFill>
                <a:latin typeface="Arial"/>
                <a:cs typeface="Arial" charset="0"/>
              </a:rPr>
              <a:t>•</a:t>
            </a:r>
            <a:r>
              <a:rPr lang="en-US" sz="2400" b="1" dirty="0" smtClean="0">
                <a:solidFill>
                  <a:srgbClr val="FFFFFF"/>
                </a:solidFill>
                <a:cs typeface="Arial" charset="0"/>
              </a:rPr>
              <a:t> </a:t>
            </a:r>
            <a:r>
              <a:rPr lang="en-US" sz="2400" b="1" dirty="0" smtClean="0">
                <a:solidFill>
                  <a:srgbClr val="FFFFFF"/>
                </a:solidFill>
                <a:latin typeface="Arial Rounded MT Bold" pitchFamily="34" charset="0"/>
                <a:cs typeface="Arial" charset="0"/>
              </a:rPr>
              <a:t>Simply looking for political agendas, stereotypes or misrepresentations is NOT media literacy; there should also be an exploration of the systems making them appear “normal.”</a:t>
            </a:r>
          </a:p>
          <a:p>
            <a:pPr marL="609600" indent="-609600">
              <a:lnSpc>
                <a:spcPct val="80000"/>
              </a:lnSpc>
              <a:buFont typeface="Monotype Sorts" pitchFamily="2" charset="2"/>
              <a:buNone/>
              <a:defRPr/>
            </a:pPr>
            <a:endParaRPr lang="en-US" sz="2400" b="1" dirty="0" smtClean="0">
              <a:solidFill>
                <a:srgbClr val="FFFFFF"/>
              </a:solidFill>
              <a:latin typeface="Arial Rounded MT Bold" pitchFamily="34" charset="0"/>
              <a:ea typeface="Arial Unicode MS" pitchFamily="34" charset="-128"/>
              <a:cs typeface="Arial Unicode MS" pitchFamily="34" charset="-128"/>
            </a:endParaRPr>
          </a:p>
          <a:p>
            <a:pPr marL="609600" indent="-609600">
              <a:lnSpc>
                <a:spcPct val="80000"/>
              </a:lnSpc>
              <a:buFont typeface="Monotype Sorts" pitchFamily="2" charset="2"/>
              <a:buNone/>
              <a:defRPr/>
            </a:pPr>
            <a:r>
              <a:rPr lang="en-US" sz="2400" b="1" dirty="0" smtClean="0">
                <a:solidFill>
                  <a:srgbClr val="FFFFFF"/>
                </a:solidFill>
                <a:latin typeface="Arial Rounded MT Bold" pitchFamily="34" charset="0"/>
                <a:cs typeface="Arial" charset="0"/>
              </a:rPr>
              <a:t>• Looking at a media message or experience from just one perspective is NOT media literacy because media should be examined from multiple positions.</a:t>
            </a:r>
          </a:p>
          <a:p>
            <a:pPr marL="609600" indent="-609600">
              <a:lnSpc>
                <a:spcPct val="80000"/>
              </a:lnSpc>
              <a:buFont typeface="Monotype Sorts" pitchFamily="2" charset="2"/>
              <a:buNone/>
              <a:defRPr/>
            </a:pPr>
            <a:endParaRPr lang="en-US" sz="2400" b="1" dirty="0" smtClean="0">
              <a:solidFill>
                <a:srgbClr val="FFFFFF"/>
              </a:solidFill>
              <a:latin typeface="Arial Rounded MT Bold" pitchFamily="34" charset="0"/>
              <a:ea typeface="Arial Unicode MS" pitchFamily="34" charset="-128"/>
              <a:cs typeface="Arial Unicode MS" pitchFamily="34" charset="-128"/>
            </a:endParaRPr>
          </a:p>
          <a:p>
            <a:pPr marL="609600" indent="-609600">
              <a:lnSpc>
                <a:spcPct val="80000"/>
              </a:lnSpc>
              <a:buFont typeface="Monotype Sorts" pitchFamily="2" charset="2"/>
              <a:buNone/>
              <a:defRPr/>
            </a:pPr>
            <a:r>
              <a:rPr lang="en-US" sz="2400" b="1" dirty="0" smtClean="0">
                <a:solidFill>
                  <a:srgbClr val="FFFFFF"/>
                </a:solidFill>
                <a:latin typeface="Arial Rounded MT Bold" pitchFamily="34" charset="0"/>
                <a:cs typeface="Arial" charset="0"/>
              </a:rPr>
              <a:t>• Media literacy does NOT mean “don't watch;” it means “watch carefully, think critically.”</a:t>
            </a:r>
            <a:endParaRPr lang="en-US" sz="2400" b="1" dirty="0" smtClean="0">
              <a:solidFill>
                <a:srgbClr val="FFFFFF"/>
              </a:solidFill>
              <a:latin typeface="Arial Rounded MT Bold" pitchFamily="34" charset="0"/>
              <a:ea typeface="Arial Unicode MS" pitchFamily="34" charset="-128"/>
              <a:cs typeface="Arial Unicode MS" pitchFamily="34" charset="-128"/>
            </a:endParaRPr>
          </a:p>
          <a:p>
            <a:pPr marL="609600" indent="-609600">
              <a:lnSpc>
                <a:spcPct val="80000"/>
              </a:lnSpc>
              <a:buFont typeface="Monotype Sorts" pitchFamily="2" charset="2"/>
              <a:buNone/>
              <a:defRPr/>
            </a:pPr>
            <a:r>
              <a:rPr lang="en-US" sz="2000" b="1" dirty="0" smtClean="0">
                <a:latin typeface="Arial Rounded MT Bold" pitchFamily="34" charset="0"/>
                <a:cs typeface="Arial" charset="0"/>
              </a:rPr>
              <a:t>							</a:t>
            </a:r>
            <a:r>
              <a:rPr lang="en-US" sz="1400" b="1" dirty="0" smtClean="0">
                <a:latin typeface="Arial Rounded MT Bold" pitchFamily="34" charset="0"/>
                <a:cs typeface="Arial" charset="0"/>
              </a:rPr>
              <a:t>Dr. Faith Rogow </a:t>
            </a:r>
            <a:endParaRPr lang="en-US" sz="1400" b="1" dirty="0" smtClean="0">
              <a:latin typeface="Arial Rounded MT Bold" pitchFamily="34" charset="0"/>
              <a:ea typeface="Arial Unicode MS" pitchFamily="34" charset="-128"/>
              <a:cs typeface="Arial Unicode MS" pitchFamily="34" charset="-128"/>
            </a:endParaRPr>
          </a:p>
          <a:p>
            <a:pPr marL="609600" indent="-609600">
              <a:lnSpc>
                <a:spcPct val="80000"/>
              </a:lnSpc>
              <a:buFont typeface="Monotype Sorts" pitchFamily="2" charset="2"/>
              <a:buNone/>
              <a:defRPr/>
            </a:pPr>
            <a:r>
              <a:rPr lang="en-US" sz="1400" b="1" i="1" u="sng" dirty="0" smtClean="0">
                <a:latin typeface="Arial Rounded MT Bold" pitchFamily="34" charset="0"/>
                <a:cs typeface="Arial" charset="0"/>
              </a:rPr>
              <a:t>Excerpt from MediaLit Kit Teacher Leaders Orientation Guide (c) 2002 Center for Media Literacy, </a:t>
            </a:r>
            <a:r>
              <a:rPr lang="en-US" sz="1400" b="1" i="1" u="sng" dirty="0" smtClean="0">
                <a:latin typeface="Arial Rounded MT Bold" pitchFamily="34" charset="0"/>
                <a:cs typeface="Arial" charset="0"/>
                <a:hlinkClick r:id="rId3"/>
              </a:rPr>
              <a:t>www.medialit.org</a:t>
            </a:r>
            <a:endParaRPr lang="en-US" sz="1400" b="1" i="1" dirty="0" smtClean="0">
              <a:latin typeface="Arial Rounded MT Bold" pitchFamily="34" charset="0"/>
              <a:ea typeface="Arial Unicode MS" pitchFamily="34" charset="-128"/>
              <a:cs typeface="Arial Unicode MS" pitchFamily="34" charset="-128"/>
            </a:endParaRPr>
          </a:p>
          <a:p>
            <a:pPr marL="609600" indent="-609600">
              <a:lnSpc>
                <a:spcPct val="80000"/>
              </a:lnSpc>
              <a:buFont typeface="Monotype Sorts" pitchFamily="2" charset="2"/>
              <a:buNone/>
              <a:defRPr/>
            </a:pPr>
            <a:endParaRPr lang="en-US" sz="1400" b="1" dirty="0" smtClean="0">
              <a:latin typeface="Arial Rounded MT Bold"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228600"/>
            <a:ext cx="8686800" cy="1470025"/>
          </a:xfrm>
        </p:spPr>
        <p:txBody>
          <a:bodyPr/>
          <a:lstStyle/>
          <a:p>
            <a:r>
              <a:rPr lang="en-US" sz="4000" b="1" dirty="0" smtClean="0">
                <a:latin typeface="Arial Rounded MT Bold" pitchFamily="34" charset="0"/>
              </a:rPr>
              <a:t>Essential Questions for Teachers</a:t>
            </a:r>
            <a:r>
              <a:rPr lang="en-US" dirty="0" smtClean="0">
                <a:latin typeface="Arial Rounded MT Bold" pitchFamily="34" charset="0"/>
              </a:rPr>
              <a:t/>
            </a:r>
            <a:br>
              <a:rPr lang="en-US" dirty="0" smtClean="0">
                <a:latin typeface="Arial Rounded MT Bold" pitchFamily="34" charset="0"/>
              </a:rPr>
            </a:br>
            <a:endParaRPr lang="en-US" dirty="0">
              <a:latin typeface="Arial Rounded MT Bold" pitchFamily="34" charset="0"/>
            </a:endParaRPr>
          </a:p>
        </p:txBody>
      </p:sp>
      <p:sp>
        <p:nvSpPr>
          <p:cNvPr id="3" name="Subtitle 2"/>
          <p:cNvSpPr>
            <a:spLocks noGrp="1"/>
          </p:cNvSpPr>
          <p:nvPr>
            <p:ph type="subTitle" idx="1"/>
          </p:nvPr>
        </p:nvSpPr>
        <p:spPr>
          <a:xfrm>
            <a:off x="76200" y="1219200"/>
            <a:ext cx="8915400" cy="4495800"/>
          </a:xfrm>
        </p:spPr>
        <p:txBody>
          <a:bodyPr/>
          <a:lstStyle/>
          <a:p>
            <a:pPr marL="457200" indent="-457200" algn="l">
              <a:buClr>
                <a:srgbClr val="FFFFFF"/>
              </a:buClr>
              <a:buSzPct val="100000"/>
              <a:buFont typeface="+mj-lt"/>
              <a:buAutoNum type="arabicPeriod"/>
            </a:pPr>
            <a:r>
              <a:rPr lang="en-US" sz="2400" dirty="0" smtClean="0">
                <a:solidFill>
                  <a:srgbClr val="FFFFFF"/>
                </a:solidFill>
                <a:latin typeface="Arial Rounded MT Bold" pitchFamily="34" charset="0"/>
              </a:rPr>
              <a:t>Am I trying to tell the students what the message  </a:t>
            </a:r>
            <a:br>
              <a:rPr lang="en-US" sz="2400" dirty="0" smtClean="0">
                <a:solidFill>
                  <a:srgbClr val="FFFFFF"/>
                </a:solidFill>
                <a:latin typeface="Arial Rounded MT Bold" pitchFamily="34" charset="0"/>
              </a:rPr>
            </a:br>
            <a:r>
              <a:rPr lang="en-US" sz="2400" dirty="0" smtClean="0">
                <a:solidFill>
                  <a:srgbClr val="FFFFFF"/>
                </a:solidFill>
                <a:latin typeface="Arial Rounded MT Bold" pitchFamily="34" charset="0"/>
              </a:rPr>
              <a:t>    is? Or am I giving students the skills to </a:t>
            </a:r>
            <a:br>
              <a:rPr lang="en-US" sz="2400" dirty="0" smtClean="0">
                <a:solidFill>
                  <a:srgbClr val="FFFFFF"/>
                </a:solidFill>
                <a:latin typeface="Arial Rounded MT Bold" pitchFamily="34" charset="0"/>
              </a:rPr>
            </a:br>
            <a:r>
              <a:rPr lang="en-US" sz="2400" dirty="0" smtClean="0">
                <a:solidFill>
                  <a:srgbClr val="FFFFFF"/>
                </a:solidFill>
                <a:latin typeface="Arial Rounded MT Bold" pitchFamily="34" charset="0"/>
              </a:rPr>
              <a:t>    determine what they think the message(s) might be? </a:t>
            </a:r>
          </a:p>
          <a:p>
            <a:pPr marL="457200" indent="-457200" algn="l">
              <a:buClr>
                <a:srgbClr val="FFFFFF"/>
              </a:buClr>
              <a:buSzPct val="100000"/>
              <a:buFont typeface="+mj-lt"/>
              <a:buAutoNum type="arabicPeriod"/>
            </a:pPr>
            <a:r>
              <a:rPr lang="en-US" sz="2400" dirty="0" smtClean="0">
                <a:solidFill>
                  <a:srgbClr val="FFFFFF"/>
                </a:solidFill>
                <a:latin typeface="Arial Rounded MT Bold" pitchFamily="34" charset="0"/>
              </a:rPr>
              <a:t>Have I let students know that I am open to accepting     </a:t>
            </a:r>
            <a:br>
              <a:rPr lang="en-US" sz="2400" dirty="0" smtClean="0">
                <a:solidFill>
                  <a:srgbClr val="FFFFFF"/>
                </a:solidFill>
                <a:latin typeface="Arial Rounded MT Bold" pitchFamily="34" charset="0"/>
              </a:rPr>
            </a:br>
            <a:r>
              <a:rPr lang="en-US" sz="2400" dirty="0" smtClean="0">
                <a:solidFill>
                  <a:srgbClr val="FFFFFF"/>
                </a:solidFill>
                <a:latin typeface="Arial Rounded MT Bold" pitchFamily="34" charset="0"/>
              </a:rPr>
              <a:t>   their interpretation, as long as it is well substantiated,   </a:t>
            </a:r>
            <a:br>
              <a:rPr lang="en-US" sz="2400" dirty="0" smtClean="0">
                <a:solidFill>
                  <a:srgbClr val="FFFFFF"/>
                </a:solidFill>
                <a:latin typeface="Arial Rounded MT Bold" pitchFamily="34" charset="0"/>
              </a:rPr>
            </a:br>
            <a:r>
              <a:rPr lang="en-US" sz="2400" dirty="0" smtClean="0">
                <a:solidFill>
                  <a:srgbClr val="FFFFFF"/>
                </a:solidFill>
                <a:latin typeface="Arial Rounded MT Bold" pitchFamily="34" charset="0"/>
              </a:rPr>
              <a:t>   or have I conveyed the message that my interpretation    </a:t>
            </a:r>
            <a:br>
              <a:rPr lang="en-US" sz="2400" dirty="0" smtClean="0">
                <a:solidFill>
                  <a:srgbClr val="FFFFFF"/>
                </a:solidFill>
                <a:latin typeface="Arial Rounded MT Bold" pitchFamily="34" charset="0"/>
              </a:rPr>
            </a:br>
            <a:r>
              <a:rPr lang="en-US" sz="2400" dirty="0" smtClean="0">
                <a:solidFill>
                  <a:srgbClr val="FFFFFF"/>
                </a:solidFill>
                <a:latin typeface="Arial Rounded MT Bold" pitchFamily="34" charset="0"/>
              </a:rPr>
              <a:t>   is the only correct view? </a:t>
            </a:r>
          </a:p>
          <a:p>
            <a:pPr marL="457200" indent="-457200" algn="l">
              <a:buClr>
                <a:srgbClr val="FFFFFF"/>
              </a:buClr>
              <a:buSzPct val="100000"/>
            </a:pPr>
            <a:r>
              <a:rPr lang="en-US" sz="2400" dirty="0" smtClean="0">
                <a:solidFill>
                  <a:srgbClr val="FFFFFF"/>
                </a:solidFill>
                <a:latin typeface="Arial Rounded MT Bold" pitchFamily="34" charset="0"/>
              </a:rPr>
              <a:t>3.  At the end of the lesson, are students likely to be more  </a:t>
            </a:r>
            <a:br>
              <a:rPr lang="en-US" sz="2400" dirty="0" smtClean="0">
                <a:solidFill>
                  <a:srgbClr val="FFFFFF"/>
                </a:solidFill>
                <a:latin typeface="Arial Rounded MT Bold" pitchFamily="34" charset="0"/>
              </a:rPr>
            </a:br>
            <a:r>
              <a:rPr lang="en-US" sz="2400" dirty="0" smtClean="0">
                <a:solidFill>
                  <a:srgbClr val="FFFFFF"/>
                </a:solidFill>
                <a:latin typeface="Arial Rounded MT Bold" pitchFamily="34" charset="0"/>
              </a:rPr>
              <a:t>   analytical? Or more cynical? </a:t>
            </a:r>
          </a:p>
          <a:p>
            <a:r>
              <a:rPr lang="en-US" sz="1800" i="1" dirty="0" smtClean="0"/>
              <a:t>					—with thanks to Faith Rogow, Ph.D.</a:t>
            </a:r>
          </a:p>
          <a:p>
            <a:r>
              <a:rPr lang="en-US" sz="1800" i="1" dirty="0" smtClean="0"/>
              <a:t>				from Media Lit. Kit</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5922" name="Rectangle 2"/>
          <p:cNvSpPr>
            <a:spLocks noGrp="1" noChangeArrowheads="1"/>
          </p:cNvSpPr>
          <p:nvPr>
            <p:ph type="title"/>
          </p:nvPr>
        </p:nvSpPr>
        <p:spPr>
          <a:xfrm>
            <a:off x="228600" y="228600"/>
            <a:ext cx="8667750" cy="1143000"/>
          </a:xfrm>
        </p:spPr>
        <p:txBody>
          <a:bodyPr/>
          <a:lstStyle/>
          <a:p>
            <a:pPr>
              <a:defRPr/>
            </a:pPr>
            <a:r>
              <a:rPr lang="en-US" sz="2400" b="1" dirty="0" smtClean="0">
                <a:latin typeface="Arial" charset="0"/>
              </a:rPr>
              <a:t>What does the National Council for Teachers of English say about teaching media literacy in the classroom?</a:t>
            </a:r>
            <a:br>
              <a:rPr lang="en-US" sz="2400" b="1" dirty="0" smtClean="0">
                <a:latin typeface="Arial" charset="0"/>
              </a:rPr>
            </a:br>
            <a:endParaRPr lang="en-US" sz="2400" b="1" dirty="0" smtClean="0">
              <a:latin typeface="Arial" charset="0"/>
            </a:endParaRPr>
          </a:p>
        </p:txBody>
      </p:sp>
      <p:sp>
        <p:nvSpPr>
          <p:cNvPr id="465923" name="Rectangle 3"/>
          <p:cNvSpPr>
            <a:spLocks noGrp="1" noChangeArrowheads="1"/>
          </p:cNvSpPr>
          <p:nvPr>
            <p:ph type="body" idx="1"/>
          </p:nvPr>
        </p:nvSpPr>
        <p:spPr>
          <a:xfrm>
            <a:off x="381000" y="1447800"/>
            <a:ext cx="7791450" cy="4800600"/>
          </a:xfrm>
        </p:spPr>
        <p:txBody>
          <a:bodyPr/>
          <a:lstStyle/>
          <a:p>
            <a:pPr marL="609600" indent="-609600">
              <a:buNone/>
              <a:defRPr/>
            </a:pPr>
            <a:r>
              <a:rPr lang="en-US" sz="2000" b="1" dirty="0" smtClean="0">
                <a:solidFill>
                  <a:srgbClr val="FFFFFF"/>
                </a:solidFill>
                <a:latin typeface="Arial" charset="0"/>
              </a:rPr>
              <a:t>"Media literacy refers to composing, comprehending, interpreting, analyzing, and appreciating the language and texts of...both print and nonprint. The use of media presupposes an expanded definition of 'text'...print media texts include books, magazines, and newspapers. Nonprint media include photography, recordings, radio, film, television, videotape, video games, computers, the performing arts, and virtual reality...constantly interact...(and) all (are) to be experienced, appreciated, and analyzed and created by students.</a:t>
            </a:r>
            <a:endParaRPr lang="en-US" sz="1600" b="1" dirty="0" smtClean="0">
              <a:solidFill>
                <a:srgbClr val="FFFFFF"/>
              </a:solidFill>
              <a:latin typeface="Arial" charset="0"/>
            </a:endParaRPr>
          </a:p>
          <a:p>
            <a:pPr marL="609600" indent="-609600">
              <a:buFont typeface="Monotype Sorts" pitchFamily="2" charset="2"/>
              <a:buNone/>
              <a:defRPr/>
            </a:pPr>
            <a:r>
              <a:rPr lang="en-US" sz="1600" b="1" dirty="0" smtClean="0">
                <a:solidFill>
                  <a:srgbClr val="FFFFFF"/>
                </a:solidFill>
                <a:latin typeface="Arial" charset="0"/>
              </a:rPr>
              <a:t>           " (Source: NCTE, Commission on Media, Carole Cox, 1994, p.13)</a:t>
            </a:r>
            <a:endParaRPr lang="en-US" sz="2000" b="1" dirty="0" smtClean="0">
              <a:solidFill>
                <a:srgbClr val="FFFFFF"/>
              </a:solidFill>
              <a:latin typeface="Arial" charset="0"/>
            </a:endParaRPr>
          </a:p>
        </p:txBody>
      </p:sp>
      <p:pic>
        <p:nvPicPr>
          <p:cNvPr id="16388" name="Picture 7" descr="MCj00897820000[1]">
            <a:hlinkClick r:id="rId3" action="ppaction://hlinkfile"/>
          </p:cNvPr>
          <p:cNvPicPr>
            <a:picLocks noChangeAspect="1" noChangeArrowheads="1"/>
          </p:cNvPicPr>
          <p:nvPr/>
        </p:nvPicPr>
        <p:blipFill>
          <a:blip r:embed="rId4"/>
          <a:srcRect/>
          <a:stretch>
            <a:fillRect/>
          </a:stretch>
        </p:blipFill>
        <p:spPr bwMode="auto">
          <a:xfrm>
            <a:off x="381000" y="4926013"/>
            <a:ext cx="2438400" cy="1931987"/>
          </a:xfrm>
          <a:prstGeom prst="rect">
            <a:avLst/>
          </a:prstGeom>
          <a:noFill/>
          <a:ln w="9525">
            <a:noFill/>
            <a:miter lim="800000"/>
            <a:headEnd/>
            <a:tailEnd/>
          </a:ln>
        </p:spPr>
      </p:pic>
      <p:pic>
        <p:nvPicPr>
          <p:cNvPr id="16389" name="Picture 11">
            <a:hlinkClick r:id="rId5" action="ppaction://hlinkfile"/>
          </p:cNvPr>
          <p:cNvPicPr>
            <a:picLocks noChangeAspect="1" noChangeArrowheads="1"/>
          </p:cNvPicPr>
          <p:nvPr/>
        </p:nvPicPr>
        <p:blipFill>
          <a:blip r:embed="rId6"/>
          <a:srcRect/>
          <a:stretch>
            <a:fillRect/>
          </a:stretch>
        </p:blipFill>
        <p:spPr bwMode="auto">
          <a:xfrm>
            <a:off x="6934200" y="4953000"/>
            <a:ext cx="1981200" cy="1849438"/>
          </a:xfrm>
          <a:prstGeom prst="rect">
            <a:avLst/>
          </a:prstGeom>
          <a:noFill/>
          <a:ln w="9525">
            <a:noFill/>
            <a:miter lim="800000"/>
            <a:headEnd/>
            <a:tailEnd/>
          </a:ln>
        </p:spPr>
      </p:pic>
      <p:pic>
        <p:nvPicPr>
          <p:cNvPr id="17409" name="Picture 1" descr="C:\Documents and Settings\lmoore\Local Settings\Temporary Internet Files\Content.IE5\LXL80SXN\MCj03102360000[1].wmf">
            <a:hlinkClick r:id="rId7" action="ppaction://hlinksldjump"/>
          </p:cNvPr>
          <p:cNvPicPr>
            <a:picLocks noChangeAspect="1" noChangeArrowheads="1"/>
          </p:cNvPicPr>
          <p:nvPr/>
        </p:nvPicPr>
        <p:blipFill>
          <a:blip r:embed="rId8"/>
          <a:srcRect/>
          <a:stretch>
            <a:fillRect/>
          </a:stretch>
        </p:blipFill>
        <p:spPr bwMode="auto">
          <a:xfrm>
            <a:off x="4267201" y="5077584"/>
            <a:ext cx="1143000" cy="1551816"/>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7970" name="Rectangle 2"/>
          <p:cNvSpPr>
            <a:spLocks noGrp="1" noChangeArrowheads="1"/>
          </p:cNvSpPr>
          <p:nvPr>
            <p:ph type="title"/>
          </p:nvPr>
        </p:nvSpPr>
        <p:spPr>
          <a:xfrm>
            <a:off x="228600" y="228600"/>
            <a:ext cx="8686800" cy="2057400"/>
          </a:xfrm>
        </p:spPr>
        <p:txBody>
          <a:bodyPr/>
          <a:lstStyle/>
          <a:p>
            <a:pPr>
              <a:defRPr/>
            </a:pPr>
            <a:r>
              <a:rPr lang="en-US" sz="2400" b="1" dirty="0" smtClean="0">
                <a:latin typeface="Arial" charset="0"/>
              </a:rPr>
              <a:t>What does the National Council for Social Studies say about the importance or relevance of media/media literacy?</a:t>
            </a:r>
            <a:br>
              <a:rPr lang="en-US" sz="2400" b="1" dirty="0" smtClean="0">
                <a:latin typeface="Arial" charset="0"/>
              </a:rPr>
            </a:br>
            <a:r>
              <a:rPr lang="en-US" sz="2800" b="1" dirty="0" smtClean="0">
                <a:latin typeface="Arial" charset="0"/>
              </a:rPr>
              <a:t/>
            </a:r>
            <a:br>
              <a:rPr lang="en-US" sz="2800" b="1" dirty="0" smtClean="0">
                <a:latin typeface="Arial" charset="0"/>
              </a:rPr>
            </a:br>
            <a:endParaRPr lang="en-US" sz="2800" b="1" dirty="0" smtClean="0">
              <a:latin typeface="Arial" charset="0"/>
            </a:endParaRPr>
          </a:p>
        </p:txBody>
      </p:sp>
      <p:sp>
        <p:nvSpPr>
          <p:cNvPr id="467971" name="Rectangle 3"/>
          <p:cNvSpPr>
            <a:spLocks noGrp="1" noChangeArrowheads="1"/>
          </p:cNvSpPr>
          <p:nvPr>
            <p:ph type="body" idx="1"/>
          </p:nvPr>
        </p:nvSpPr>
        <p:spPr>
          <a:xfrm>
            <a:off x="304800" y="1676400"/>
            <a:ext cx="7848600" cy="3276600"/>
          </a:xfrm>
        </p:spPr>
        <p:txBody>
          <a:bodyPr/>
          <a:lstStyle/>
          <a:p>
            <a:pPr marL="609600" indent="-609600">
              <a:buFont typeface="Monotype Sorts" pitchFamily="2" charset="2"/>
              <a:buNone/>
              <a:defRPr/>
            </a:pPr>
            <a:r>
              <a:rPr lang="en-US" sz="2400" b="1" dirty="0" smtClean="0">
                <a:solidFill>
                  <a:srgbClr val="FFFFFF"/>
                </a:solidFill>
                <a:latin typeface="Arial" charset="0"/>
              </a:rPr>
              <a:t>Denee Mattioli, 2003-2004 NCSS president, says, “Our Founding Fathers understood that a democratic republic could not survive without an informed and participatory citizenry….It is essential in our citizenship role to view critically, analyze,  ask powerful questions, and draw our own conclusions. Media literacy, then, is essential to the citizenship role.”</a:t>
            </a:r>
          </a:p>
        </p:txBody>
      </p:sp>
      <p:pic>
        <p:nvPicPr>
          <p:cNvPr id="17412" name="Picture 6" descr="MCj01500140000[1]"/>
          <p:cNvPicPr>
            <a:picLocks noChangeAspect="1" noChangeArrowheads="1"/>
          </p:cNvPicPr>
          <p:nvPr/>
        </p:nvPicPr>
        <p:blipFill>
          <a:blip r:embed="rId3"/>
          <a:srcRect/>
          <a:stretch>
            <a:fillRect/>
          </a:stretch>
        </p:blipFill>
        <p:spPr bwMode="auto">
          <a:xfrm>
            <a:off x="6096000" y="4410075"/>
            <a:ext cx="2895600" cy="2219325"/>
          </a:xfrm>
          <a:prstGeom prst="rect">
            <a:avLst/>
          </a:prstGeom>
          <a:noFill/>
          <a:ln w="9525">
            <a:noFill/>
            <a:miter lim="800000"/>
            <a:headEnd/>
            <a:tailEnd/>
          </a:ln>
        </p:spPr>
      </p:pic>
      <p:pic>
        <p:nvPicPr>
          <p:cNvPr id="17413" name="Picture 7" descr="MCj01500540000[1]"/>
          <p:cNvPicPr>
            <a:picLocks noChangeAspect="1" noChangeArrowheads="1"/>
          </p:cNvPicPr>
          <p:nvPr/>
        </p:nvPicPr>
        <p:blipFill>
          <a:blip r:embed="rId4"/>
          <a:srcRect/>
          <a:stretch>
            <a:fillRect/>
          </a:stretch>
        </p:blipFill>
        <p:spPr bwMode="auto">
          <a:xfrm>
            <a:off x="533400" y="4724400"/>
            <a:ext cx="2514600" cy="1911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7970" name="Rectangle 2"/>
          <p:cNvSpPr>
            <a:spLocks noGrp="1" noChangeArrowheads="1"/>
          </p:cNvSpPr>
          <p:nvPr>
            <p:ph type="title"/>
          </p:nvPr>
        </p:nvSpPr>
        <p:spPr>
          <a:xfrm>
            <a:off x="228600" y="228600"/>
            <a:ext cx="8610600" cy="1295400"/>
          </a:xfrm>
        </p:spPr>
        <p:txBody>
          <a:bodyPr/>
          <a:lstStyle/>
          <a:p>
            <a:pPr>
              <a:defRPr/>
            </a:pPr>
            <a:r>
              <a:rPr lang="en-US" sz="2800" b="1" dirty="0" smtClean="0">
                <a:latin typeface="Arial" charset="0"/>
              </a:rPr>
              <a:t>Social Studies Curriculum Connection Examples</a:t>
            </a:r>
            <a:br>
              <a:rPr lang="en-US" sz="2800" b="1" dirty="0" smtClean="0">
                <a:latin typeface="Arial" charset="0"/>
              </a:rPr>
            </a:br>
            <a:endParaRPr lang="en-US" sz="2800" b="1" dirty="0" smtClean="0">
              <a:latin typeface="Arial" charset="0"/>
            </a:endParaRPr>
          </a:p>
        </p:txBody>
      </p:sp>
      <p:sp>
        <p:nvSpPr>
          <p:cNvPr id="467971" name="Rectangle 3"/>
          <p:cNvSpPr>
            <a:spLocks noGrp="1" noChangeArrowheads="1"/>
          </p:cNvSpPr>
          <p:nvPr>
            <p:ph type="body" idx="1"/>
          </p:nvPr>
        </p:nvSpPr>
        <p:spPr>
          <a:xfrm>
            <a:off x="304800" y="1676400"/>
            <a:ext cx="8686800" cy="4495800"/>
          </a:xfrm>
        </p:spPr>
        <p:txBody>
          <a:bodyPr/>
          <a:lstStyle/>
          <a:p>
            <a:pPr marL="609600" indent="-609600">
              <a:buFont typeface="Wingdings" pitchFamily="2" charset="2"/>
              <a:buChar char="q"/>
              <a:defRPr/>
            </a:pPr>
            <a:r>
              <a:rPr lang="en-US" sz="2800" b="1" dirty="0" smtClean="0">
                <a:solidFill>
                  <a:srgbClr val="FFFFFF"/>
                </a:solidFill>
                <a:latin typeface="Arial" charset="0"/>
              </a:rPr>
              <a:t>KET EncycloMedia Videos</a:t>
            </a:r>
          </a:p>
          <a:p>
            <a:pPr marL="609600" indent="-609600">
              <a:buNone/>
              <a:defRPr/>
            </a:pPr>
            <a:r>
              <a:rPr lang="en-US" sz="3600" b="1" dirty="0" smtClean="0">
                <a:solidFill>
                  <a:srgbClr val="FFFFFF"/>
                </a:solidFill>
                <a:latin typeface="Arial" charset="0"/>
              </a:rPr>
              <a:t> </a:t>
            </a:r>
          </a:p>
          <a:p>
            <a:pPr marL="609600" indent="-609600">
              <a:buFont typeface="Wingdings" pitchFamily="2" charset="2"/>
              <a:buChar char="q"/>
              <a:defRPr/>
            </a:pPr>
            <a:r>
              <a:rPr lang="en-US" sz="2800" b="1" dirty="0" smtClean="0">
                <a:solidFill>
                  <a:srgbClr val="FFFFFF"/>
                </a:solidFill>
                <a:latin typeface="Arial" charset="0"/>
              </a:rPr>
              <a:t>PBS Teacher Source</a:t>
            </a:r>
            <a:br>
              <a:rPr lang="en-US" sz="2800" b="1" dirty="0" smtClean="0">
                <a:solidFill>
                  <a:srgbClr val="FFFFFF"/>
                </a:solidFill>
                <a:latin typeface="Arial" charset="0"/>
              </a:rPr>
            </a:br>
            <a:r>
              <a:rPr lang="en-US" sz="2800" dirty="0" smtClean="0">
                <a:solidFill>
                  <a:srgbClr val="FFFF00"/>
                </a:solidFill>
                <a:latin typeface="Arial" charset="0"/>
                <a:hlinkClick r:id="rId3"/>
              </a:rPr>
              <a:t>http://www.pbs.org/teachers</a:t>
            </a:r>
            <a:endParaRPr lang="en-US" sz="2800" dirty="0" smtClean="0">
              <a:solidFill>
                <a:srgbClr val="FFFF00"/>
              </a:solidFill>
              <a:latin typeface="Arial" charset="0"/>
            </a:endParaRPr>
          </a:p>
          <a:p>
            <a:pPr marL="609600" indent="-609600">
              <a:buNone/>
              <a:defRPr/>
            </a:pPr>
            <a:endParaRPr lang="en-US" sz="3600" b="1" dirty="0" smtClean="0">
              <a:solidFill>
                <a:srgbClr val="FFFFFF"/>
              </a:solidFill>
              <a:latin typeface="Arial" charset="0"/>
            </a:endParaRPr>
          </a:p>
          <a:p>
            <a:pPr marL="609600" indent="-609600">
              <a:buFont typeface="Wingdings" pitchFamily="2" charset="2"/>
              <a:buChar char="q"/>
              <a:defRPr/>
            </a:pPr>
            <a:r>
              <a:rPr lang="en-US" sz="2800" b="1" dirty="0" smtClean="0">
                <a:solidFill>
                  <a:srgbClr val="FFFFFF"/>
                </a:solidFill>
                <a:effectLst>
                  <a:outerShdw blurRad="38100" dist="38100" dir="2700000" algn="tl">
                    <a:srgbClr val="000000">
                      <a:alpha val="43137"/>
                    </a:srgbClr>
                  </a:outerShdw>
                </a:effectLst>
                <a:latin typeface="Arial" charset="0"/>
              </a:rPr>
              <a:t>The American Museum of the Moving Imag</a:t>
            </a:r>
            <a:r>
              <a:rPr lang="en-US" sz="2800" dirty="0" smtClean="0">
                <a:solidFill>
                  <a:srgbClr val="FFFFFF"/>
                </a:solidFill>
                <a:effectLst>
                  <a:outerShdw blurRad="38100" dist="38100" dir="2700000" algn="tl">
                    <a:srgbClr val="000000">
                      <a:alpha val="43137"/>
                    </a:srgbClr>
                  </a:outerShdw>
                </a:effectLst>
                <a:latin typeface="Arial" charset="0"/>
              </a:rPr>
              <a:t>e     </a:t>
            </a:r>
            <a:r>
              <a:rPr lang="en-US" sz="2400" b="1" dirty="0" smtClean="0">
                <a:solidFill>
                  <a:srgbClr val="FFFF00"/>
                </a:solidFill>
                <a:effectLst/>
                <a:latin typeface="Arial" charset="0"/>
                <a:hlinkClick r:id="rId4"/>
              </a:rPr>
              <a:t>http://livingroomcandidate.movingimage.us</a:t>
            </a:r>
            <a:endParaRPr lang="en-US" sz="3600" b="1" dirty="0" smtClean="0">
              <a:solidFill>
                <a:srgbClr val="FFFF00"/>
              </a:solidFill>
              <a:effectLst/>
              <a:latin typeface="Arial" charset="0"/>
            </a:endParaRPr>
          </a:p>
          <a:p>
            <a:pPr marL="609600" indent="-609600">
              <a:buFont typeface="Wingdings" pitchFamily="2" charset="2"/>
              <a:buChar char="q"/>
              <a:defRPr/>
            </a:pPr>
            <a:endParaRPr lang="en-US" sz="3600" b="1" dirty="0" smtClean="0">
              <a:solidFill>
                <a:srgbClr val="FFFFFF"/>
              </a:solidFill>
              <a:latin typeface="Arial" charset="0"/>
            </a:endParaRPr>
          </a:p>
          <a:p>
            <a:pPr marL="609600" indent="-609600">
              <a:buFont typeface="Monotype Sorts" pitchFamily="2" charset="2"/>
              <a:buNone/>
              <a:defRPr/>
            </a:pPr>
            <a:endParaRPr lang="en-US" sz="2400" b="1" dirty="0" smtClean="0">
              <a:solidFill>
                <a:srgbClr val="FFFFFF"/>
              </a:solidFill>
              <a:latin typeface="Arial" charset="0"/>
            </a:endParaRPr>
          </a:p>
        </p:txBody>
      </p:sp>
      <p:sp>
        <p:nvSpPr>
          <p:cNvPr id="7" name="Action Button: Custom 6">
            <a:hlinkClick r:id="rId5" highlightClick="1"/>
          </p:cNvPr>
          <p:cNvSpPr/>
          <p:nvPr/>
        </p:nvSpPr>
        <p:spPr bwMode="auto">
          <a:xfrm>
            <a:off x="990600" y="2819400"/>
            <a:ext cx="3810000" cy="533400"/>
          </a:xfrm>
          <a:prstGeom prst="actionButtonBlank">
            <a:avLst/>
          </a:prstGeom>
          <a:solidFill>
            <a:schemeClr val="accent1">
              <a:alpha val="0"/>
            </a:schemeClr>
          </a:solidFill>
          <a:ln w="57150" cap="flat" cmpd="thinThick" algn="ctr">
            <a:noFill/>
            <a:prstDash val="solid"/>
            <a:round/>
            <a:headEnd type="oval" w="sm" len="sm"/>
            <a:tailEnd type="triangle" w="lg" len="med"/>
          </a:ln>
          <a:effectLst/>
        </p:spPr>
        <p:txBody>
          <a:bodyPr vert="horz" wrap="square" lIns="90488" tIns="44450" rIns="90488" bIns="44450" numCol="1" rtlCol="0" anchor="t" anchorCtr="0" compatLnSpc="1">
            <a:prstTxWarp prst="textNoShape">
              <a:avLst/>
            </a:prstTxWarp>
          </a:bodyPr>
          <a:lstStyle/>
          <a:p>
            <a:pPr marL="342900" marR="0" indent="-342900" algn="ctr" defTabSz="914400" rtl="0" eaLnBrk="0" fontAlgn="base" latinLnBrk="0" hangingPunct="0">
              <a:lnSpc>
                <a:spcPct val="90000"/>
              </a:lnSpc>
              <a:spcBef>
                <a:spcPct val="20000"/>
              </a:spcBef>
              <a:spcAft>
                <a:spcPct val="0"/>
              </a:spcAft>
              <a:buClr>
                <a:schemeClr val="tx2"/>
              </a:buClr>
              <a:buSzPct val="75000"/>
              <a:buFont typeface="Wingdings" pitchFamily="2" charset="2"/>
              <a:buNone/>
              <a:tabLst/>
            </a:pPr>
            <a:endParaRPr kumimoji="0" lang="en-US" sz="2400" b="1" i="1" u="none" strike="noStrike" cap="none" normalizeH="0" baseline="0" dirty="0" smtClean="0">
              <a:ln>
                <a:noFill/>
              </a:ln>
              <a:solidFill>
                <a:schemeClr val="tx1"/>
              </a:solidFill>
              <a:effectLst>
                <a:outerShdw blurRad="38100" dist="38100" dir="2700000" algn="tl">
                  <a:srgbClr val="000000">
                    <a:alpha val="43137"/>
                  </a:srgbClr>
                </a:outerShdw>
              </a:effectLst>
              <a:latin typeface="Arial" charset="0"/>
            </a:endParaRPr>
          </a:p>
        </p:txBody>
      </p:sp>
      <p:sp>
        <p:nvSpPr>
          <p:cNvPr id="8" name="Action Button: Movie 7">
            <a:hlinkClick r:id="rId6" action="ppaction://hlinkfile" highlightClick="1"/>
          </p:cNvPr>
          <p:cNvSpPr/>
          <p:nvPr/>
        </p:nvSpPr>
        <p:spPr bwMode="auto">
          <a:xfrm>
            <a:off x="6019800" y="1676400"/>
            <a:ext cx="990600" cy="762000"/>
          </a:xfrm>
          <a:prstGeom prst="actionButtonMovie">
            <a:avLst/>
          </a:prstGeom>
          <a:solidFill>
            <a:schemeClr val="accent1"/>
          </a:solidFill>
          <a:ln w="57150" cap="flat" cmpd="thinThick" algn="ctr">
            <a:solidFill>
              <a:srgbClr val="FFFFFF"/>
            </a:solidFill>
            <a:prstDash val="solid"/>
            <a:round/>
            <a:headEnd type="oval" w="sm" len="sm"/>
            <a:tailEnd type="triangle" w="lg" len="med"/>
          </a:ln>
          <a:effectLst/>
        </p:spPr>
        <p:txBody>
          <a:bodyPr vert="horz" wrap="square" lIns="90488" tIns="44450" rIns="90488" bIns="44450" numCol="1" rtlCol="0" anchor="t" anchorCtr="0" compatLnSpc="1">
            <a:prstTxWarp prst="textNoShape">
              <a:avLst/>
            </a:prstTxWarp>
          </a:bodyPr>
          <a:lstStyle/>
          <a:p>
            <a:pPr marL="342900" marR="0" indent="-342900" algn="ctr" defTabSz="914400" rtl="0" eaLnBrk="0" fontAlgn="base" latinLnBrk="0" hangingPunct="0">
              <a:lnSpc>
                <a:spcPct val="90000"/>
              </a:lnSpc>
              <a:spcBef>
                <a:spcPct val="20000"/>
              </a:spcBef>
              <a:spcAft>
                <a:spcPct val="0"/>
              </a:spcAft>
              <a:buClr>
                <a:schemeClr val="tx2"/>
              </a:buClr>
              <a:buSzPct val="75000"/>
              <a:buFont typeface="Wingdings" pitchFamily="2" charset="2"/>
              <a:buNone/>
              <a:tabLst/>
            </a:pPr>
            <a:endParaRPr kumimoji="0" lang="en-US" sz="2400" b="1" i="1" u="none" strike="noStrike" cap="none" normalizeH="0" baseline="0" dirty="0" smtClean="0">
              <a:ln>
                <a:noFill/>
              </a:ln>
              <a:solidFill>
                <a:schemeClr val="tx1"/>
              </a:solidFill>
              <a:effectLst>
                <a:outerShdw blurRad="38100" dist="38100" dir="2700000" algn="tl">
                  <a:srgbClr val="000000">
                    <a:alpha val="43137"/>
                  </a:srgbClr>
                </a:outerShdw>
              </a:effectLst>
              <a:latin typeface="Arial" charset="0"/>
            </a:endParaRPr>
          </a:p>
        </p:txBody>
      </p:sp>
      <p:sp>
        <p:nvSpPr>
          <p:cNvPr id="9" name="Action Button: Movie 8">
            <a:hlinkClick r:id="rId7" action="ppaction://hlinkfile" highlightClick="1"/>
          </p:cNvPr>
          <p:cNvSpPr/>
          <p:nvPr/>
        </p:nvSpPr>
        <p:spPr bwMode="auto">
          <a:xfrm>
            <a:off x="7391400" y="1676400"/>
            <a:ext cx="990600" cy="762000"/>
          </a:xfrm>
          <a:prstGeom prst="actionButtonMovie">
            <a:avLst/>
          </a:prstGeom>
          <a:solidFill>
            <a:schemeClr val="accent1"/>
          </a:solidFill>
          <a:ln w="57150" cap="flat" cmpd="thinThick" algn="ctr">
            <a:solidFill>
              <a:srgbClr val="FFFFFF"/>
            </a:solidFill>
            <a:prstDash val="solid"/>
            <a:round/>
            <a:headEnd type="oval" w="sm" len="sm"/>
            <a:tailEnd type="triangle" w="lg" len="med"/>
          </a:ln>
          <a:effectLst/>
        </p:spPr>
        <p:txBody>
          <a:bodyPr vert="horz" wrap="square" lIns="90488" tIns="44450" rIns="90488" bIns="44450" numCol="1" rtlCol="0" anchor="t" anchorCtr="0" compatLnSpc="1">
            <a:prstTxWarp prst="textNoShape">
              <a:avLst/>
            </a:prstTxWarp>
          </a:bodyPr>
          <a:lstStyle/>
          <a:p>
            <a:pPr marL="342900" marR="0" indent="-342900" algn="ctr" defTabSz="914400" rtl="0" eaLnBrk="0" fontAlgn="base" latinLnBrk="0" hangingPunct="0">
              <a:lnSpc>
                <a:spcPct val="90000"/>
              </a:lnSpc>
              <a:spcBef>
                <a:spcPct val="20000"/>
              </a:spcBef>
              <a:spcAft>
                <a:spcPct val="0"/>
              </a:spcAft>
              <a:buClr>
                <a:schemeClr val="tx2"/>
              </a:buClr>
              <a:buSzPct val="75000"/>
              <a:buFont typeface="Wingdings" pitchFamily="2" charset="2"/>
              <a:buNone/>
              <a:tabLst/>
            </a:pPr>
            <a:endParaRPr kumimoji="0" lang="en-US" sz="2400" b="1" i="1" u="none" strike="noStrike" cap="none" normalizeH="0" baseline="0" dirty="0" smtClean="0">
              <a:ln>
                <a:noFill/>
              </a:ln>
              <a:solidFill>
                <a:schemeClr val="tx1"/>
              </a:solidFill>
              <a:effectLst>
                <a:outerShdw blurRad="38100" dist="38100" dir="2700000" algn="tl">
                  <a:srgbClr val="000000">
                    <a:alpha val="43137"/>
                  </a:srgbClr>
                </a:outerShdw>
              </a:effectLst>
              <a:latin typeface="Arial" charset="0"/>
            </a:endParaRPr>
          </a:p>
        </p:txBody>
      </p:sp>
      <p:sp>
        <p:nvSpPr>
          <p:cNvPr id="10" name="TextBox 9"/>
          <p:cNvSpPr txBox="1"/>
          <p:nvPr/>
        </p:nvSpPr>
        <p:spPr>
          <a:xfrm>
            <a:off x="9144000" y="2590800"/>
            <a:ext cx="184731" cy="424732"/>
          </a:xfrm>
          <a:prstGeom prst="rect">
            <a:avLst/>
          </a:prstGeom>
          <a:noFill/>
        </p:spPr>
        <p:txBody>
          <a:bodyPr wrap="none" rtlCol="0">
            <a:spAutoFit/>
          </a:bodyPr>
          <a:lstStyle/>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715250" cy="1143000"/>
          </a:xfrm>
        </p:spPr>
        <p:txBody>
          <a:bodyPr/>
          <a:lstStyle/>
          <a:p>
            <a:r>
              <a:rPr lang="en-US" dirty="0" smtClean="0">
                <a:latin typeface="Arial Rounded MT Bold" pitchFamily="34" charset="0"/>
              </a:rPr>
              <a:t>Media Literacy and the Arts</a:t>
            </a:r>
            <a:endParaRPr lang="en-US" dirty="0">
              <a:latin typeface="Arial Rounded MT Bold" pitchFamily="34" charset="0"/>
            </a:endParaRPr>
          </a:p>
        </p:txBody>
      </p:sp>
      <p:pic>
        <p:nvPicPr>
          <p:cNvPr id="248834" name="Picture 2"/>
          <p:cNvPicPr>
            <a:picLocks noGrp="1" noChangeAspect="1" noChangeArrowheads="1"/>
          </p:cNvPicPr>
          <p:nvPr>
            <p:ph idx="1"/>
          </p:nvPr>
        </p:nvPicPr>
        <p:blipFill>
          <a:blip r:embed="rId2"/>
          <a:srcRect/>
          <a:stretch>
            <a:fillRect/>
          </a:stretch>
        </p:blipFill>
        <p:spPr bwMode="auto">
          <a:xfrm>
            <a:off x="1524000" y="1524000"/>
            <a:ext cx="6019800" cy="3194926"/>
          </a:xfrm>
          <a:prstGeom prst="rect">
            <a:avLst/>
          </a:prstGeom>
          <a:noFill/>
          <a:ln w="9525">
            <a:noFill/>
            <a:miter lim="800000"/>
            <a:headEnd/>
            <a:tailEnd/>
          </a:ln>
        </p:spPr>
      </p:pic>
      <p:pic>
        <p:nvPicPr>
          <p:cNvPr id="248835" name="Picture 3"/>
          <p:cNvPicPr>
            <a:picLocks noChangeAspect="1" noChangeArrowheads="1"/>
          </p:cNvPicPr>
          <p:nvPr/>
        </p:nvPicPr>
        <p:blipFill>
          <a:blip r:embed="rId3"/>
          <a:srcRect/>
          <a:stretch>
            <a:fillRect/>
          </a:stretch>
        </p:blipFill>
        <p:spPr bwMode="auto">
          <a:xfrm>
            <a:off x="1524000" y="5446629"/>
            <a:ext cx="6019800" cy="725571"/>
          </a:xfrm>
          <a:prstGeom prst="rect">
            <a:avLst/>
          </a:prstGeom>
          <a:noFill/>
          <a:ln w="9525">
            <a:noFill/>
            <a:miter lim="800000"/>
            <a:headEnd/>
            <a:tailEnd/>
          </a:ln>
        </p:spPr>
      </p:pic>
      <p:sp>
        <p:nvSpPr>
          <p:cNvPr id="6" name="TextBox 5"/>
          <p:cNvSpPr txBox="1"/>
          <p:nvPr/>
        </p:nvSpPr>
        <p:spPr>
          <a:xfrm>
            <a:off x="1524000" y="6324600"/>
            <a:ext cx="5943600" cy="258532"/>
          </a:xfrm>
          <a:prstGeom prst="rect">
            <a:avLst/>
          </a:prstGeom>
          <a:noFill/>
        </p:spPr>
        <p:txBody>
          <a:bodyPr wrap="square" rtlCol="0">
            <a:spAutoFit/>
          </a:bodyPr>
          <a:lstStyle/>
          <a:p>
            <a:r>
              <a:rPr lang="en-US" sz="1200" dirty="0" smtClean="0"/>
              <a:t>http://www.medialit.org/reading_room/casestudy/wrap_THEORY_impact.html</a:t>
            </a:r>
            <a:endParaRPr lang="en-US" sz="1200" dirty="0"/>
          </a:p>
        </p:txBody>
      </p:sp>
      <p:sp>
        <p:nvSpPr>
          <p:cNvPr id="7" name="Action Button: Custom 6">
            <a:hlinkClick r:id="rId4" highlightClick="1"/>
          </p:cNvPr>
          <p:cNvSpPr/>
          <p:nvPr/>
        </p:nvSpPr>
        <p:spPr bwMode="auto">
          <a:xfrm>
            <a:off x="1600200" y="6324600"/>
            <a:ext cx="5867400" cy="304800"/>
          </a:xfrm>
          <a:prstGeom prst="actionButtonBlank">
            <a:avLst/>
          </a:prstGeom>
          <a:solidFill>
            <a:schemeClr val="accent1">
              <a:alpha val="0"/>
            </a:schemeClr>
          </a:solidFill>
          <a:ln w="57150" cap="flat" cmpd="thinThick" algn="ctr">
            <a:solidFill>
              <a:srgbClr val="FFFFFF"/>
            </a:solidFill>
            <a:prstDash val="solid"/>
            <a:round/>
            <a:headEnd type="oval" w="sm" len="sm"/>
            <a:tailEnd type="triangle" w="lg" len="med"/>
          </a:ln>
          <a:effectLst/>
        </p:spPr>
        <p:txBody>
          <a:bodyPr vert="horz" wrap="square" lIns="90488" tIns="44450" rIns="90488" bIns="44450" numCol="1" rtlCol="0" anchor="t" anchorCtr="0" compatLnSpc="1">
            <a:prstTxWarp prst="textNoShape">
              <a:avLst/>
            </a:prstTxWarp>
          </a:bodyPr>
          <a:lstStyle/>
          <a:p>
            <a:pPr marL="342900" marR="0" indent="-342900" algn="ctr" defTabSz="914400" rtl="0" eaLnBrk="0" fontAlgn="base" latinLnBrk="0" hangingPunct="0">
              <a:lnSpc>
                <a:spcPct val="90000"/>
              </a:lnSpc>
              <a:spcBef>
                <a:spcPct val="20000"/>
              </a:spcBef>
              <a:spcAft>
                <a:spcPct val="0"/>
              </a:spcAft>
              <a:buClr>
                <a:schemeClr val="tx2"/>
              </a:buClr>
              <a:buSzPct val="75000"/>
              <a:buFont typeface="Wingdings" pitchFamily="2" charset="2"/>
              <a:buNone/>
              <a:tabLst/>
            </a:pPr>
            <a:endParaRPr kumimoji="0" lang="en-US" sz="2400" b="1" i="1" u="none" strike="noStrike" cap="none" normalizeH="0" baseline="0" smtClean="0">
              <a:ln>
                <a:noFill/>
              </a:ln>
              <a:solidFill>
                <a:schemeClr val="tx1"/>
              </a:solidFill>
              <a:effectLst>
                <a:outerShdw blurRad="38100" dist="38100" dir="2700000" algn="tl">
                  <a:srgbClr val="000000">
                    <a:alpha val="43137"/>
                  </a:srgbClr>
                </a:outerShdw>
              </a:effectLst>
              <a:latin typeface="Arial" charset="0"/>
            </a:endParaRPr>
          </a:p>
        </p:txBody>
      </p:sp>
      <p:sp>
        <p:nvSpPr>
          <p:cNvPr id="8" name="TextBox 7"/>
          <p:cNvSpPr txBox="1"/>
          <p:nvPr/>
        </p:nvSpPr>
        <p:spPr>
          <a:xfrm>
            <a:off x="1600200" y="4800600"/>
            <a:ext cx="5943600" cy="424732"/>
          </a:xfrm>
          <a:prstGeom prst="rect">
            <a:avLst/>
          </a:prstGeom>
          <a:noFill/>
        </p:spPr>
        <p:txBody>
          <a:bodyPr wrap="square" rtlCol="0">
            <a:spAutoFit/>
          </a:bodyPr>
          <a:lstStyle/>
          <a:p>
            <a:r>
              <a:rPr lang="en-US" dirty="0" smtClean="0"/>
              <a:t>http://www.ket.org/circusstory/</a:t>
            </a:r>
            <a:endParaRPr lang="en-US" dirty="0"/>
          </a:p>
        </p:txBody>
      </p:sp>
      <p:sp>
        <p:nvSpPr>
          <p:cNvPr id="9" name="Action Button: Custom 8">
            <a:hlinkClick r:id="rId5" highlightClick="1"/>
          </p:cNvPr>
          <p:cNvSpPr/>
          <p:nvPr/>
        </p:nvSpPr>
        <p:spPr bwMode="auto">
          <a:xfrm>
            <a:off x="1524000" y="4800600"/>
            <a:ext cx="6019800" cy="457200"/>
          </a:xfrm>
          <a:prstGeom prst="actionButtonBlank">
            <a:avLst/>
          </a:prstGeom>
          <a:solidFill>
            <a:schemeClr val="accent1">
              <a:alpha val="0"/>
            </a:schemeClr>
          </a:solidFill>
          <a:ln w="57150" cap="flat" cmpd="thinThick" algn="ctr">
            <a:solidFill>
              <a:srgbClr val="FFFFFF"/>
            </a:solidFill>
            <a:prstDash val="solid"/>
            <a:round/>
            <a:headEnd type="oval" w="sm" len="sm"/>
            <a:tailEnd type="triangle" w="lg" len="med"/>
          </a:ln>
          <a:effectLst/>
        </p:spPr>
        <p:txBody>
          <a:bodyPr vert="horz" wrap="square" lIns="90488" tIns="44450" rIns="90488" bIns="44450" numCol="1" rtlCol="0" anchor="t" anchorCtr="0" compatLnSpc="1">
            <a:prstTxWarp prst="textNoShape">
              <a:avLst/>
            </a:prstTxWarp>
          </a:bodyPr>
          <a:lstStyle/>
          <a:p>
            <a:pPr marL="342900" marR="0" indent="-342900" algn="ctr" defTabSz="914400" rtl="0" eaLnBrk="0" fontAlgn="base" latinLnBrk="0" hangingPunct="0">
              <a:lnSpc>
                <a:spcPct val="90000"/>
              </a:lnSpc>
              <a:spcBef>
                <a:spcPct val="20000"/>
              </a:spcBef>
              <a:spcAft>
                <a:spcPct val="0"/>
              </a:spcAft>
              <a:buClr>
                <a:schemeClr val="tx2"/>
              </a:buClr>
              <a:buSzPct val="75000"/>
              <a:buFont typeface="Wingdings" pitchFamily="2" charset="2"/>
              <a:buNone/>
              <a:tabLst/>
            </a:pPr>
            <a:endParaRPr kumimoji="0" lang="en-US" sz="2400" b="1" i="1" u="none" strike="noStrike" cap="none" normalizeH="0" baseline="0" smtClean="0">
              <a:ln>
                <a:noFill/>
              </a:ln>
              <a:solidFill>
                <a:schemeClr val="tx1"/>
              </a:solidFill>
              <a:effectLst>
                <a:outerShdw blurRad="38100" dist="38100" dir="2700000" algn="tl">
                  <a:srgbClr val="000000">
                    <a:alpha val="43137"/>
                  </a:srgbClr>
                </a:outerShdw>
              </a:effectLst>
              <a:latin typeface="Arial"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Grp="1" noChangeArrowheads="1"/>
          </p:cNvSpPr>
          <p:nvPr>
            <p:ph type="body" idx="1"/>
          </p:nvPr>
        </p:nvSpPr>
        <p:spPr>
          <a:xfrm>
            <a:off x="0" y="381000"/>
            <a:ext cx="8763000" cy="5257800"/>
          </a:xfrm>
        </p:spPr>
        <p:txBody>
          <a:bodyPr/>
          <a:lstStyle/>
          <a:p>
            <a:pPr>
              <a:lnSpc>
                <a:spcPct val="90000"/>
              </a:lnSpc>
              <a:buFont typeface="Monotype Sorts" pitchFamily="2" charset="2"/>
              <a:buNone/>
              <a:defRPr/>
            </a:pPr>
            <a:endParaRPr lang="en-US" sz="2800" i="1" dirty="0" smtClean="0">
              <a:latin typeface="GrilledCheese BTN Wide Blk" pitchFamily="34" charset="0"/>
            </a:endParaRPr>
          </a:p>
          <a:p>
            <a:pPr>
              <a:lnSpc>
                <a:spcPct val="90000"/>
              </a:lnSpc>
              <a:buFont typeface="Monotype Sorts" pitchFamily="2" charset="2"/>
              <a:buNone/>
              <a:defRPr/>
            </a:pPr>
            <a:r>
              <a:rPr lang="en-US" sz="2800" dirty="0" smtClean="0">
                <a:latin typeface="GrilledCheese BTN Wide Blk" pitchFamily="34" charset="0"/>
              </a:rPr>
              <a:t> </a:t>
            </a:r>
            <a:r>
              <a:rPr lang="en-US" sz="2400" dirty="0" smtClean="0">
                <a:solidFill>
                  <a:srgbClr val="FFFFFF"/>
                </a:solidFill>
                <a:latin typeface="GrilledCheese BTN Wide Blk" pitchFamily="34" charset="0"/>
              </a:rPr>
              <a:t>Your presenter today is:</a:t>
            </a:r>
          </a:p>
          <a:p>
            <a:pPr>
              <a:lnSpc>
                <a:spcPct val="90000"/>
              </a:lnSpc>
              <a:buFont typeface="Monotype Sorts" pitchFamily="2" charset="2"/>
              <a:buNone/>
              <a:defRPr/>
            </a:pPr>
            <a:endParaRPr lang="en-US" sz="2400" dirty="0" smtClean="0">
              <a:solidFill>
                <a:srgbClr val="FFFFFF"/>
              </a:solidFill>
              <a:latin typeface="GrilledCheese BTN Wide Blk" pitchFamily="34" charset="0"/>
            </a:endParaRPr>
          </a:p>
          <a:p>
            <a:pPr>
              <a:lnSpc>
                <a:spcPct val="90000"/>
              </a:lnSpc>
              <a:buFont typeface="Monotype Sorts" pitchFamily="2" charset="2"/>
              <a:buNone/>
              <a:defRPr/>
            </a:pPr>
            <a:r>
              <a:rPr lang="en-US" sz="2400" dirty="0" smtClean="0">
                <a:solidFill>
                  <a:srgbClr val="FFFFFF"/>
                </a:solidFill>
                <a:latin typeface="GrilledCheese BTN Wide Blk" pitchFamily="34" charset="0"/>
              </a:rPr>
              <a:t>Larry Moore, KET Education Consultant</a:t>
            </a:r>
          </a:p>
          <a:p>
            <a:pPr>
              <a:lnSpc>
                <a:spcPct val="90000"/>
              </a:lnSpc>
              <a:buFont typeface="Monotype Sorts" pitchFamily="2" charset="2"/>
              <a:buNone/>
              <a:defRPr/>
            </a:pPr>
            <a:r>
              <a:rPr lang="en-US" sz="2400" dirty="0" smtClean="0">
                <a:solidFill>
                  <a:srgbClr val="FFFFFF"/>
                </a:solidFill>
                <a:latin typeface="GrilledCheese BTN Wide Blk" pitchFamily="34" charset="0"/>
              </a:rPr>
              <a:t>North Central Region</a:t>
            </a:r>
          </a:p>
          <a:p>
            <a:pPr>
              <a:lnSpc>
                <a:spcPct val="90000"/>
              </a:lnSpc>
              <a:buFont typeface="Monotype Sorts" pitchFamily="2" charset="2"/>
              <a:buNone/>
              <a:defRPr/>
            </a:pPr>
            <a:r>
              <a:rPr lang="en-US" sz="2400" dirty="0" smtClean="0">
                <a:solidFill>
                  <a:srgbClr val="FFFFFF"/>
                </a:solidFill>
                <a:latin typeface="GrilledCheese BTN Wide Blk" pitchFamily="34" charset="0"/>
                <a:hlinkClick r:id="rId3"/>
              </a:rPr>
              <a:t>lmoore@ket.org</a:t>
            </a:r>
            <a:endParaRPr lang="en-US" sz="2400" dirty="0" smtClean="0">
              <a:solidFill>
                <a:srgbClr val="FFFFFF"/>
              </a:solidFill>
              <a:latin typeface="GrilledCheese BTN Wide Blk" pitchFamily="34" charset="0"/>
            </a:endParaRPr>
          </a:p>
          <a:p>
            <a:pPr>
              <a:lnSpc>
                <a:spcPct val="90000"/>
              </a:lnSpc>
              <a:buFont typeface="Monotype Sorts" pitchFamily="2" charset="2"/>
              <a:buNone/>
              <a:defRPr/>
            </a:pPr>
            <a:r>
              <a:rPr lang="en-US" sz="2400" dirty="0" smtClean="0">
                <a:solidFill>
                  <a:srgbClr val="FFFFFF"/>
                </a:solidFill>
                <a:latin typeface="GrilledCheese BTN Wide Blk" pitchFamily="34" charset="0"/>
              </a:rPr>
              <a:t>Voice Mail: 1-800-432-095</a:t>
            </a:r>
          </a:p>
          <a:p>
            <a:pPr>
              <a:lnSpc>
                <a:spcPct val="90000"/>
              </a:lnSpc>
              <a:buFont typeface="Monotype Sorts" pitchFamily="2" charset="2"/>
              <a:buNone/>
              <a:defRPr/>
            </a:pPr>
            <a:r>
              <a:rPr lang="en-US" sz="2400" dirty="0" smtClean="0">
                <a:solidFill>
                  <a:srgbClr val="FFFFFF"/>
                </a:solidFill>
                <a:latin typeface="GrilledCheese BTN Wide Blk" pitchFamily="34" charset="0"/>
              </a:rPr>
              <a:t>Regional Office: (502) 875-9002</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0866" name="Rectangle 2"/>
          <p:cNvSpPr>
            <a:spLocks noGrp="1" noChangeArrowheads="1"/>
          </p:cNvSpPr>
          <p:nvPr>
            <p:ph type="title"/>
          </p:nvPr>
        </p:nvSpPr>
        <p:spPr>
          <a:xfrm>
            <a:off x="914400" y="76200"/>
            <a:ext cx="7715250" cy="1143000"/>
          </a:xfrm>
        </p:spPr>
        <p:txBody>
          <a:bodyPr/>
          <a:lstStyle/>
          <a:p>
            <a:pPr>
              <a:defRPr/>
            </a:pPr>
            <a:r>
              <a:rPr lang="en-US" sz="3600" b="1" dirty="0" smtClean="0">
                <a:latin typeface="Arial Rounded MT Bold" pitchFamily="34" charset="0"/>
              </a:rPr>
              <a:t>Five Key Concepts of Media Literacy</a:t>
            </a:r>
          </a:p>
        </p:txBody>
      </p:sp>
      <p:sp>
        <p:nvSpPr>
          <p:cNvPr id="420867" name="Rectangle 3"/>
          <p:cNvSpPr>
            <a:spLocks noGrp="1" noChangeArrowheads="1"/>
          </p:cNvSpPr>
          <p:nvPr>
            <p:ph type="body" idx="1"/>
          </p:nvPr>
        </p:nvSpPr>
        <p:spPr>
          <a:xfrm>
            <a:off x="533400" y="1600200"/>
            <a:ext cx="7791450" cy="4114800"/>
          </a:xfrm>
        </p:spPr>
        <p:txBody>
          <a:bodyPr/>
          <a:lstStyle/>
          <a:p>
            <a:pPr marL="609600" indent="-609600">
              <a:lnSpc>
                <a:spcPct val="90000"/>
              </a:lnSpc>
              <a:buFont typeface="Monotype Sorts" pitchFamily="2" charset="2"/>
              <a:buNone/>
              <a:defRPr/>
            </a:pPr>
            <a:r>
              <a:rPr lang="en-US" sz="2400" b="1" dirty="0" smtClean="0"/>
              <a:t>	</a:t>
            </a:r>
            <a:r>
              <a:rPr lang="en-US" sz="2800" b="1" dirty="0" smtClean="0">
                <a:solidFill>
                  <a:srgbClr val="FFFFFF"/>
                </a:solidFill>
                <a:latin typeface="Arial Rounded MT Bold" pitchFamily="34" charset="0"/>
              </a:rPr>
              <a:t>1. All media are constructed</a:t>
            </a:r>
          </a:p>
          <a:p>
            <a:pPr marL="609600" indent="-609600">
              <a:lnSpc>
                <a:spcPct val="90000"/>
              </a:lnSpc>
              <a:buFont typeface="Monotype Sorts" pitchFamily="2" charset="2"/>
              <a:buNone/>
              <a:defRPr/>
            </a:pPr>
            <a:r>
              <a:rPr lang="en-US" sz="2800" b="1" dirty="0" smtClean="0">
                <a:solidFill>
                  <a:srgbClr val="FFFFFF"/>
                </a:solidFill>
                <a:latin typeface="Arial Rounded MT Bold" pitchFamily="34" charset="0"/>
              </a:rPr>
              <a:t>	2. Media messages are constructed using a  creative language all their own.</a:t>
            </a:r>
          </a:p>
          <a:p>
            <a:pPr marL="609600" indent="-609600">
              <a:lnSpc>
                <a:spcPct val="90000"/>
              </a:lnSpc>
              <a:buFont typeface="Monotype Sorts" pitchFamily="2" charset="2"/>
              <a:buNone/>
              <a:defRPr/>
            </a:pPr>
            <a:r>
              <a:rPr lang="en-US" sz="2800" b="1" dirty="0" smtClean="0">
                <a:solidFill>
                  <a:srgbClr val="FFFFFF"/>
                </a:solidFill>
                <a:latin typeface="Arial Rounded MT Bold" pitchFamily="34" charset="0"/>
              </a:rPr>
              <a:t>	3. Different people experience the same media message differently</a:t>
            </a:r>
          </a:p>
          <a:p>
            <a:pPr marL="609600" indent="-609600">
              <a:lnSpc>
                <a:spcPct val="90000"/>
              </a:lnSpc>
              <a:buFont typeface="Monotype Sorts" pitchFamily="2" charset="2"/>
              <a:buNone/>
              <a:defRPr/>
            </a:pPr>
            <a:r>
              <a:rPr lang="en-US" sz="2800" b="1" dirty="0" smtClean="0">
                <a:solidFill>
                  <a:srgbClr val="FFFFFF"/>
                </a:solidFill>
                <a:latin typeface="Arial Rounded MT Bold" pitchFamily="34" charset="0"/>
              </a:rPr>
              <a:t>	4.  Media have embedded values and points of view</a:t>
            </a:r>
          </a:p>
          <a:p>
            <a:pPr marL="609600" indent="-609600">
              <a:lnSpc>
                <a:spcPct val="90000"/>
              </a:lnSpc>
              <a:buFont typeface="Monotype Sorts" pitchFamily="2" charset="2"/>
              <a:buNone/>
              <a:defRPr/>
            </a:pPr>
            <a:r>
              <a:rPr lang="en-US" sz="2800" b="1" dirty="0" smtClean="0">
                <a:solidFill>
                  <a:srgbClr val="FFFFFF"/>
                </a:solidFill>
                <a:latin typeface="Arial Rounded MT Bold" pitchFamily="34" charset="0"/>
              </a:rPr>
              <a:t>	5.  Most media messages are constructed to gain profit and/or power.</a:t>
            </a:r>
          </a:p>
          <a:p>
            <a:pPr marL="609600" indent="-609600">
              <a:lnSpc>
                <a:spcPct val="90000"/>
              </a:lnSpc>
              <a:buFont typeface="Monotype Sorts" pitchFamily="2" charset="2"/>
              <a:buNone/>
              <a:defRPr/>
            </a:pPr>
            <a:endParaRPr lang="en-US" sz="1600" b="1" dirty="0" smtClean="0">
              <a:latin typeface="Arial Rounded MT Bold" pitchFamily="34" charset="0"/>
            </a:endParaRPr>
          </a:p>
          <a:p>
            <a:pPr marL="609600" indent="-609600">
              <a:lnSpc>
                <a:spcPct val="90000"/>
              </a:lnSpc>
              <a:buFont typeface="Monotype Sorts" pitchFamily="2" charset="2"/>
              <a:buNone/>
              <a:defRPr/>
            </a:pPr>
            <a:r>
              <a:rPr lang="en-US" sz="1600" b="1" dirty="0" smtClean="0">
                <a:latin typeface="Arial Rounded MT Bold" pitchFamily="34" charset="0"/>
              </a:rPr>
              <a:t>	from the MediaLit Kit © 2000 Center for Media Literacy, www.medialit.org </a:t>
            </a:r>
          </a:p>
          <a:p>
            <a:pPr marL="609600" indent="-609600">
              <a:lnSpc>
                <a:spcPct val="90000"/>
              </a:lnSpc>
              <a:buFont typeface="Monotype Sorts" pitchFamily="2" charset="2"/>
              <a:buNone/>
              <a:defRPr/>
            </a:pPr>
            <a:r>
              <a:rPr lang="en-US" sz="1600" b="1" dirty="0" smtClean="0">
                <a:latin typeface="Arial Rounded MT Bold" pitchFamily="34" charset="0"/>
              </a:rPr>
              <a:t>	   </a:t>
            </a:r>
          </a:p>
          <a:p>
            <a:pPr marL="609600" indent="-609600">
              <a:lnSpc>
                <a:spcPct val="90000"/>
              </a:lnSpc>
              <a:buFont typeface="Monotype Sorts" pitchFamily="2" charset="2"/>
              <a:buNone/>
              <a:defRPr/>
            </a:pPr>
            <a:endParaRPr lang="en-US" sz="1800" b="1" dirty="0" smtClean="0">
              <a:latin typeface="Arial Rounded MT Bold" pitchFamily="34" charset="0"/>
            </a:endParaRPr>
          </a:p>
          <a:p>
            <a:pPr marL="609600" indent="-609600">
              <a:lnSpc>
                <a:spcPct val="90000"/>
              </a:lnSpc>
              <a:defRPr/>
            </a:pPr>
            <a:endParaRPr lang="en-US" sz="2800" b="1" dirty="0" smtClean="0">
              <a:latin typeface="Arial Rounded MT Bold" pitchFamily="34" charset="0"/>
            </a:endParaRPr>
          </a:p>
        </p:txBody>
      </p:sp>
      <p:pic>
        <p:nvPicPr>
          <p:cNvPr id="25604" name="Picture 4" descr="bs00996_"/>
          <p:cNvPicPr>
            <a:picLocks noChangeAspect="1" noChangeArrowheads="1"/>
          </p:cNvPicPr>
          <p:nvPr/>
        </p:nvPicPr>
        <p:blipFill>
          <a:blip r:embed="rId3"/>
          <a:srcRect/>
          <a:stretch>
            <a:fillRect/>
          </a:stretch>
        </p:blipFill>
        <p:spPr bwMode="auto">
          <a:xfrm>
            <a:off x="7091363" y="685800"/>
            <a:ext cx="1900237" cy="13684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426" name="Rectangle 2"/>
          <p:cNvSpPr>
            <a:spLocks noGrp="1" noChangeArrowheads="1"/>
          </p:cNvSpPr>
          <p:nvPr>
            <p:ph type="body" idx="1"/>
          </p:nvPr>
        </p:nvSpPr>
        <p:spPr>
          <a:xfrm>
            <a:off x="304800" y="1524000"/>
            <a:ext cx="8382000" cy="5334000"/>
          </a:xfrm>
        </p:spPr>
        <p:txBody>
          <a:bodyPr/>
          <a:lstStyle/>
          <a:p>
            <a:pPr marL="609600" indent="-609600">
              <a:buFont typeface="Wingdings" pitchFamily="2" charset="2"/>
              <a:buChar char="q"/>
              <a:defRPr/>
            </a:pPr>
            <a:r>
              <a:rPr lang="en-US" dirty="0" smtClean="0">
                <a:effectLst/>
                <a:latin typeface="Arial" charset="0"/>
              </a:rPr>
              <a:t>Newspapers/ ads/ posters</a:t>
            </a:r>
            <a:br>
              <a:rPr lang="en-US" dirty="0" smtClean="0">
                <a:effectLst/>
                <a:latin typeface="Arial" charset="0"/>
              </a:rPr>
            </a:br>
            <a:endParaRPr lang="en-US" sz="1400" dirty="0" smtClean="0">
              <a:effectLst/>
              <a:latin typeface="Arial" charset="0"/>
            </a:endParaRPr>
          </a:p>
          <a:p>
            <a:pPr marL="609600" indent="-609600">
              <a:buFont typeface="Wingdings" pitchFamily="2" charset="2"/>
              <a:buChar char="q"/>
              <a:defRPr/>
            </a:pPr>
            <a:r>
              <a:rPr lang="en-US" dirty="0" smtClean="0">
                <a:effectLst/>
                <a:latin typeface="Arial" charset="0"/>
              </a:rPr>
              <a:t>Books/magazines</a:t>
            </a:r>
            <a:endParaRPr lang="en-US" sz="1400" dirty="0" smtClean="0">
              <a:effectLst/>
              <a:latin typeface="Arial" charset="0"/>
            </a:endParaRPr>
          </a:p>
          <a:p>
            <a:pPr marL="609600" indent="-609600">
              <a:buFont typeface="Wingdings" pitchFamily="2" charset="2"/>
              <a:buChar char="q"/>
              <a:defRPr/>
            </a:pPr>
            <a:r>
              <a:rPr lang="en-US" dirty="0" smtClean="0">
                <a:effectLst/>
                <a:latin typeface="Arial" charset="0"/>
              </a:rPr>
              <a:t>Radio</a:t>
            </a:r>
          </a:p>
          <a:p>
            <a:pPr marL="609600" indent="-609600">
              <a:buFont typeface="Wingdings" pitchFamily="2" charset="2"/>
              <a:buChar char="q"/>
              <a:defRPr/>
            </a:pPr>
            <a:endParaRPr lang="en-US" sz="1400" dirty="0" smtClean="0">
              <a:effectLst/>
              <a:latin typeface="Arial" charset="0"/>
            </a:endParaRPr>
          </a:p>
          <a:p>
            <a:pPr marL="609600" indent="-609600">
              <a:buFont typeface="Wingdings" pitchFamily="2" charset="2"/>
              <a:buChar char="q"/>
              <a:defRPr/>
            </a:pPr>
            <a:r>
              <a:rPr lang="en-US" dirty="0" smtClean="0">
                <a:effectLst/>
                <a:latin typeface="Arial" charset="0"/>
              </a:rPr>
              <a:t>TV/Movies</a:t>
            </a:r>
          </a:p>
          <a:p>
            <a:pPr marL="609600" indent="-609600">
              <a:buFont typeface="Wingdings" pitchFamily="2" charset="2"/>
              <a:buChar char="q"/>
              <a:defRPr/>
            </a:pPr>
            <a:endParaRPr lang="en-US" sz="1000" dirty="0" smtClean="0">
              <a:effectLst/>
              <a:latin typeface="Arial" charset="0"/>
            </a:endParaRPr>
          </a:p>
          <a:p>
            <a:pPr marL="609600" indent="-609600">
              <a:buFont typeface="Wingdings" pitchFamily="2" charset="2"/>
              <a:buChar char="q"/>
              <a:defRPr/>
            </a:pPr>
            <a:r>
              <a:rPr lang="en-US" dirty="0" smtClean="0">
                <a:effectLst/>
                <a:latin typeface="Arial" charset="0"/>
              </a:rPr>
              <a:t>Internet</a:t>
            </a:r>
          </a:p>
          <a:p>
            <a:pPr marL="609600" indent="-609600">
              <a:buFont typeface="Wingdings" pitchFamily="2" charset="2"/>
              <a:buChar char="q"/>
              <a:defRPr/>
            </a:pPr>
            <a:endParaRPr lang="en-US" sz="1200" dirty="0" smtClean="0">
              <a:effectLst/>
              <a:latin typeface="Arial" charset="0"/>
            </a:endParaRPr>
          </a:p>
          <a:p>
            <a:pPr marL="609600" indent="-609600">
              <a:buFont typeface="Wingdings" pitchFamily="2" charset="2"/>
              <a:buChar char="q"/>
              <a:defRPr/>
            </a:pPr>
            <a:r>
              <a:rPr lang="en-US" dirty="0" smtClean="0">
                <a:effectLst/>
                <a:latin typeface="Arial" charset="0"/>
              </a:rPr>
              <a:t>Video games</a:t>
            </a:r>
          </a:p>
          <a:p>
            <a:pPr marL="609600" indent="-609600">
              <a:defRPr/>
            </a:pPr>
            <a:endParaRPr lang="en-US" dirty="0" smtClean="0">
              <a:effectLst/>
              <a:latin typeface="Arial" charset="0"/>
            </a:endParaRPr>
          </a:p>
          <a:p>
            <a:pPr marL="609600" indent="-609600">
              <a:defRPr/>
            </a:pPr>
            <a:endParaRPr lang="en-US" sz="2000" b="1" dirty="0" smtClean="0"/>
          </a:p>
        </p:txBody>
      </p:sp>
      <p:sp>
        <p:nvSpPr>
          <p:cNvPr id="359427" name="Rectangle 3"/>
          <p:cNvSpPr>
            <a:spLocks noGrp="1" noChangeArrowheads="1"/>
          </p:cNvSpPr>
          <p:nvPr>
            <p:ph type="title"/>
          </p:nvPr>
        </p:nvSpPr>
        <p:spPr>
          <a:xfrm>
            <a:off x="76200" y="0"/>
            <a:ext cx="9067800" cy="990600"/>
          </a:xfrm>
        </p:spPr>
        <p:txBody>
          <a:bodyPr/>
          <a:lstStyle/>
          <a:p>
            <a:pPr>
              <a:defRPr/>
            </a:pPr>
            <a:r>
              <a:rPr lang="en-US" sz="3200" dirty="0" smtClean="0">
                <a:latin typeface="Arial" charset="0"/>
              </a:rPr>
              <a:t>What are Media?</a:t>
            </a:r>
            <a:r>
              <a:rPr lang="en-US" sz="4000" dirty="0" smtClean="0">
                <a:latin typeface="Arial" charset="0"/>
              </a:rPr>
              <a:t> </a:t>
            </a:r>
            <a:r>
              <a:rPr lang="en-US" sz="2800" dirty="0" smtClean="0">
                <a:latin typeface="Arial" charset="0"/>
              </a:rPr>
              <a:t>Media are tools for </a:t>
            </a:r>
            <a:r>
              <a:rPr lang="en-US" sz="2800" u="sng" dirty="0" smtClean="0">
                <a:latin typeface="Arial" charset="0"/>
              </a:rPr>
              <a:t>communicating</a:t>
            </a:r>
            <a:r>
              <a:rPr lang="en-US" sz="2800" dirty="0" smtClean="0">
                <a:latin typeface="Arial" charset="0"/>
              </a:rPr>
              <a:t>!</a:t>
            </a:r>
            <a:endParaRPr lang="en-US" sz="4000" dirty="0" smtClean="0">
              <a:latin typeface="Arial" charset="0"/>
            </a:endParaRPr>
          </a:p>
        </p:txBody>
      </p:sp>
      <p:pic>
        <p:nvPicPr>
          <p:cNvPr id="30724" name="Picture 4" descr="MCj03966820000[1]"/>
          <p:cNvPicPr>
            <a:picLocks noChangeAspect="1" noChangeArrowheads="1"/>
          </p:cNvPicPr>
          <p:nvPr/>
        </p:nvPicPr>
        <p:blipFill>
          <a:blip r:embed="rId3"/>
          <a:srcRect/>
          <a:stretch>
            <a:fillRect/>
          </a:stretch>
        </p:blipFill>
        <p:spPr bwMode="auto">
          <a:xfrm>
            <a:off x="5638800" y="2068513"/>
            <a:ext cx="1828800" cy="979487"/>
          </a:xfrm>
          <a:prstGeom prst="rect">
            <a:avLst/>
          </a:prstGeom>
          <a:noFill/>
          <a:ln w="9525">
            <a:noFill/>
            <a:miter lim="800000"/>
            <a:headEnd/>
            <a:tailEnd/>
          </a:ln>
        </p:spPr>
      </p:pic>
      <p:pic>
        <p:nvPicPr>
          <p:cNvPr id="30725" name="Picture 5" descr="MCj03967300000[1]"/>
          <p:cNvPicPr>
            <a:picLocks noChangeAspect="1" noChangeArrowheads="1"/>
          </p:cNvPicPr>
          <p:nvPr/>
        </p:nvPicPr>
        <p:blipFill>
          <a:blip r:embed="rId4"/>
          <a:srcRect/>
          <a:stretch>
            <a:fillRect/>
          </a:stretch>
        </p:blipFill>
        <p:spPr bwMode="auto">
          <a:xfrm>
            <a:off x="5183188" y="5522913"/>
            <a:ext cx="1293812" cy="801687"/>
          </a:xfrm>
          <a:prstGeom prst="rect">
            <a:avLst/>
          </a:prstGeom>
          <a:noFill/>
          <a:ln w="9525">
            <a:noFill/>
            <a:miter lim="800000"/>
            <a:headEnd/>
            <a:tailEnd/>
          </a:ln>
        </p:spPr>
      </p:pic>
      <p:pic>
        <p:nvPicPr>
          <p:cNvPr id="30726" name="Picture 6" descr="MCj03660900000[1]"/>
          <p:cNvPicPr>
            <a:picLocks noChangeAspect="1" noChangeArrowheads="1"/>
          </p:cNvPicPr>
          <p:nvPr/>
        </p:nvPicPr>
        <p:blipFill>
          <a:blip r:embed="rId5"/>
          <a:srcRect/>
          <a:stretch>
            <a:fillRect/>
          </a:stretch>
        </p:blipFill>
        <p:spPr bwMode="auto">
          <a:xfrm>
            <a:off x="3733800" y="4468813"/>
            <a:ext cx="1219200" cy="941387"/>
          </a:xfrm>
          <a:prstGeom prst="rect">
            <a:avLst/>
          </a:prstGeom>
          <a:noFill/>
          <a:ln w="9525">
            <a:noFill/>
            <a:miter lim="800000"/>
            <a:headEnd/>
            <a:tailEnd/>
          </a:ln>
        </p:spPr>
      </p:pic>
      <p:pic>
        <p:nvPicPr>
          <p:cNvPr id="30727" name="Picture 7" descr="MCj02907350000[1]"/>
          <p:cNvPicPr>
            <a:picLocks noChangeAspect="1" noChangeArrowheads="1"/>
          </p:cNvPicPr>
          <p:nvPr/>
        </p:nvPicPr>
        <p:blipFill>
          <a:blip r:embed="rId6"/>
          <a:srcRect/>
          <a:stretch>
            <a:fillRect/>
          </a:stretch>
        </p:blipFill>
        <p:spPr bwMode="auto">
          <a:xfrm>
            <a:off x="3886200" y="2895600"/>
            <a:ext cx="1143000" cy="762000"/>
          </a:xfrm>
          <a:prstGeom prst="rect">
            <a:avLst/>
          </a:prstGeom>
          <a:noFill/>
          <a:ln w="9525">
            <a:noFill/>
            <a:miter lim="800000"/>
            <a:headEnd/>
            <a:tailEnd/>
          </a:ln>
        </p:spPr>
      </p:pic>
      <p:pic>
        <p:nvPicPr>
          <p:cNvPr id="30728" name="Picture 8" descr="MCj02396270000[1]"/>
          <p:cNvPicPr>
            <a:picLocks noChangeAspect="1" noChangeArrowheads="1"/>
          </p:cNvPicPr>
          <p:nvPr/>
        </p:nvPicPr>
        <p:blipFill>
          <a:blip r:embed="rId7"/>
          <a:srcRect/>
          <a:stretch>
            <a:fillRect/>
          </a:stretch>
        </p:blipFill>
        <p:spPr bwMode="auto">
          <a:xfrm>
            <a:off x="5867400" y="1066800"/>
            <a:ext cx="1219200" cy="917575"/>
          </a:xfrm>
          <a:prstGeom prst="rect">
            <a:avLst/>
          </a:prstGeom>
          <a:noFill/>
          <a:ln w="9525">
            <a:noFill/>
            <a:miter lim="800000"/>
            <a:headEnd/>
            <a:tailEnd/>
          </a:ln>
        </p:spPr>
      </p:pic>
      <p:pic>
        <p:nvPicPr>
          <p:cNvPr id="30729" name="Picture 9" descr="MCj01366890000[1]"/>
          <p:cNvPicPr>
            <a:picLocks noChangeAspect="1" noChangeArrowheads="1"/>
          </p:cNvPicPr>
          <p:nvPr/>
        </p:nvPicPr>
        <p:blipFill>
          <a:blip r:embed="rId8"/>
          <a:srcRect/>
          <a:stretch>
            <a:fillRect/>
          </a:stretch>
        </p:blipFill>
        <p:spPr bwMode="auto">
          <a:xfrm>
            <a:off x="5334000" y="3463925"/>
            <a:ext cx="1295400" cy="957263"/>
          </a:xfrm>
          <a:prstGeom prst="rect">
            <a:avLst/>
          </a:prstGeom>
          <a:noFill/>
          <a:ln w="9525">
            <a:noFill/>
            <a:miter lim="800000"/>
            <a:headEnd/>
            <a:tailEnd/>
          </a:ln>
        </p:spPr>
      </p:pic>
      <p:pic>
        <p:nvPicPr>
          <p:cNvPr id="30730" name="Picture 10"/>
          <p:cNvPicPr>
            <a:picLocks noChangeAspect="1" noChangeArrowheads="1"/>
          </p:cNvPicPr>
          <p:nvPr/>
        </p:nvPicPr>
        <p:blipFill>
          <a:blip r:embed="rId9"/>
          <a:srcRect/>
          <a:stretch>
            <a:fillRect/>
          </a:stretch>
        </p:blipFill>
        <p:spPr bwMode="auto">
          <a:xfrm rot="1910778">
            <a:off x="7543800" y="990600"/>
            <a:ext cx="798513" cy="106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4482" name="Rectangle 2"/>
          <p:cNvSpPr>
            <a:spLocks noGrp="1" noChangeArrowheads="1"/>
          </p:cNvSpPr>
          <p:nvPr>
            <p:ph type="body" idx="1"/>
          </p:nvPr>
        </p:nvSpPr>
        <p:spPr>
          <a:xfrm>
            <a:off x="304800" y="1524000"/>
            <a:ext cx="8382000" cy="5334000"/>
          </a:xfrm>
        </p:spPr>
        <p:txBody>
          <a:bodyPr/>
          <a:lstStyle/>
          <a:p>
            <a:pPr marL="609600" indent="-609600">
              <a:buFont typeface="Wingdings" pitchFamily="2" charset="2"/>
              <a:buChar char="q"/>
              <a:defRPr/>
            </a:pPr>
            <a:endParaRPr lang="en-US" sz="1000" dirty="0" smtClean="0">
              <a:effectLst/>
              <a:latin typeface="Arial" charset="0"/>
            </a:endParaRPr>
          </a:p>
          <a:p>
            <a:pPr marL="609600" indent="-609600">
              <a:buFont typeface="Wingdings" pitchFamily="2" charset="2"/>
              <a:buChar char="q"/>
              <a:defRPr/>
            </a:pPr>
            <a:endParaRPr lang="en-US" sz="1400" dirty="0" smtClean="0">
              <a:effectLst/>
              <a:latin typeface="Arial" charset="0"/>
            </a:endParaRPr>
          </a:p>
          <a:p>
            <a:pPr marL="609600" indent="-609600">
              <a:buFont typeface="Wingdings" pitchFamily="2" charset="2"/>
              <a:buChar char="q"/>
              <a:defRPr/>
            </a:pPr>
            <a:endParaRPr lang="en-US" sz="1400" dirty="0" smtClean="0">
              <a:effectLst/>
              <a:latin typeface="Arial" charset="0"/>
            </a:endParaRPr>
          </a:p>
          <a:p>
            <a:pPr marL="609600" indent="-609600">
              <a:buFont typeface="Wingdings" pitchFamily="2" charset="2"/>
              <a:buChar char="q"/>
              <a:defRPr/>
            </a:pPr>
            <a:endParaRPr lang="en-US" sz="1000" dirty="0" smtClean="0">
              <a:effectLst/>
              <a:latin typeface="Arial" charset="0"/>
            </a:endParaRPr>
          </a:p>
          <a:p>
            <a:pPr marL="609600" indent="-609600">
              <a:buFont typeface="Wingdings" pitchFamily="2" charset="2"/>
              <a:buChar char="q"/>
              <a:defRPr/>
            </a:pPr>
            <a:endParaRPr lang="en-US" sz="1200" dirty="0" smtClean="0">
              <a:effectLst/>
              <a:latin typeface="Arial" charset="0"/>
            </a:endParaRPr>
          </a:p>
          <a:p>
            <a:pPr marL="609600" indent="-609600">
              <a:defRPr/>
            </a:pPr>
            <a:endParaRPr lang="en-US" dirty="0" smtClean="0">
              <a:effectLst/>
              <a:latin typeface="Arial" charset="0"/>
            </a:endParaRPr>
          </a:p>
          <a:p>
            <a:pPr marL="609600" indent="-609600">
              <a:defRPr/>
            </a:pPr>
            <a:endParaRPr lang="en-US" sz="2000" b="1" dirty="0" smtClean="0"/>
          </a:p>
        </p:txBody>
      </p:sp>
      <p:pic>
        <p:nvPicPr>
          <p:cNvPr id="31747" name="Picture 3" descr="MCj03966820000[1]"/>
          <p:cNvPicPr>
            <a:picLocks noChangeAspect="1" noChangeArrowheads="1"/>
          </p:cNvPicPr>
          <p:nvPr/>
        </p:nvPicPr>
        <p:blipFill>
          <a:blip r:embed="rId3"/>
          <a:srcRect/>
          <a:stretch>
            <a:fillRect/>
          </a:stretch>
        </p:blipFill>
        <p:spPr bwMode="auto">
          <a:xfrm>
            <a:off x="1143000" y="4354513"/>
            <a:ext cx="1828800" cy="979487"/>
          </a:xfrm>
          <a:prstGeom prst="rect">
            <a:avLst/>
          </a:prstGeom>
          <a:noFill/>
          <a:ln w="9525">
            <a:noFill/>
            <a:miter lim="800000"/>
            <a:headEnd/>
            <a:tailEnd/>
          </a:ln>
        </p:spPr>
      </p:pic>
      <p:pic>
        <p:nvPicPr>
          <p:cNvPr id="31748" name="Picture 4" descr="MCj03967300000[1]"/>
          <p:cNvPicPr>
            <a:picLocks noChangeAspect="1" noChangeArrowheads="1"/>
          </p:cNvPicPr>
          <p:nvPr/>
        </p:nvPicPr>
        <p:blipFill>
          <a:blip r:embed="rId4"/>
          <a:srcRect/>
          <a:stretch>
            <a:fillRect/>
          </a:stretch>
        </p:blipFill>
        <p:spPr bwMode="auto">
          <a:xfrm>
            <a:off x="1981200" y="5903913"/>
            <a:ext cx="1293813" cy="801687"/>
          </a:xfrm>
          <a:prstGeom prst="rect">
            <a:avLst/>
          </a:prstGeom>
          <a:noFill/>
          <a:ln w="9525">
            <a:noFill/>
            <a:miter lim="800000"/>
            <a:headEnd/>
            <a:tailEnd/>
          </a:ln>
        </p:spPr>
      </p:pic>
      <p:pic>
        <p:nvPicPr>
          <p:cNvPr id="31749" name="Picture 5" descr="MCj03660900000[1]"/>
          <p:cNvPicPr>
            <a:picLocks noChangeAspect="1" noChangeArrowheads="1"/>
          </p:cNvPicPr>
          <p:nvPr/>
        </p:nvPicPr>
        <p:blipFill>
          <a:blip r:embed="rId5"/>
          <a:srcRect/>
          <a:stretch>
            <a:fillRect/>
          </a:stretch>
        </p:blipFill>
        <p:spPr bwMode="auto">
          <a:xfrm>
            <a:off x="5181600" y="5840413"/>
            <a:ext cx="1219200" cy="941387"/>
          </a:xfrm>
          <a:prstGeom prst="rect">
            <a:avLst/>
          </a:prstGeom>
          <a:noFill/>
          <a:ln w="9525">
            <a:noFill/>
            <a:miter lim="800000"/>
            <a:headEnd/>
            <a:tailEnd/>
          </a:ln>
        </p:spPr>
      </p:pic>
      <p:pic>
        <p:nvPicPr>
          <p:cNvPr id="31750" name="Picture 6" descr="MCj02907350000[1]"/>
          <p:cNvPicPr>
            <a:picLocks noChangeAspect="1" noChangeArrowheads="1"/>
          </p:cNvPicPr>
          <p:nvPr/>
        </p:nvPicPr>
        <p:blipFill>
          <a:blip r:embed="rId6"/>
          <a:srcRect/>
          <a:stretch>
            <a:fillRect/>
          </a:stretch>
        </p:blipFill>
        <p:spPr bwMode="auto">
          <a:xfrm>
            <a:off x="5638800" y="4648200"/>
            <a:ext cx="1143000" cy="762000"/>
          </a:xfrm>
          <a:prstGeom prst="rect">
            <a:avLst/>
          </a:prstGeom>
          <a:noFill/>
          <a:ln w="9525">
            <a:noFill/>
            <a:miter lim="800000"/>
            <a:headEnd/>
            <a:tailEnd/>
          </a:ln>
        </p:spPr>
      </p:pic>
      <p:pic>
        <p:nvPicPr>
          <p:cNvPr id="31751" name="Picture 7" descr="MCj02396270000[1]"/>
          <p:cNvPicPr>
            <a:picLocks noChangeAspect="1" noChangeArrowheads="1"/>
          </p:cNvPicPr>
          <p:nvPr/>
        </p:nvPicPr>
        <p:blipFill>
          <a:blip r:embed="rId7"/>
          <a:srcRect/>
          <a:stretch>
            <a:fillRect/>
          </a:stretch>
        </p:blipFill>
        <p:spPr bwMode="auto">
          <a:xfrm>
            <a:off x="4800600" y="3124200"/>
            <a:ext cx="1219200" cy="917575"/>
          </a:xfrm>
          <a:prstGeom prst="rect">
            <a:avLst/>
          </a:prstGeom>
          <a:noFill/>
          <a:ln w="9525">
            <a:noFill/>
            <a:miter lim="800000"/>
            <a:headEnd/>
            <a:tailEnd/>
          </a:ln>
        </p:spPr>
      </p:pic>
      <p:pic>
        <p:nvPicPr>
          <p:cNvPr id="31752" name="Picture 8" descr="MCj01366890000[1]"/>
          <p:cNvPicPr>
            <a:picLocks noChangeAspect="1" noChangeArrowheads="1"/>
          </p:cNvPicPr>
          <p:nvPr/>
        </p:nvPicPr>
        <p:blipFill>
          <a:blip r:embed="rId8"/>
          <a:srcRect/>
          <a:stretch>
            <a:fillRect/>
          </a:stretch>
        </p:blipFill>
        <p:spPr bwMode="auto">
          <a:xfrm>
            <a:off x="3048000" y="3081338"/>
            <a:ext cx="1295400" cy="957262"/>
          </a:xfrm>
          <a:prstGeom prst="rect">
            <a:avLst/>
          </a:prstGeom>
          <a:noFill/>
          <a:ln w="9525">
            <a:noFill/>
            <a:miter lim="800000"/>
            <a:headEnd/>
            <a:tailEnd/>
          </a:ln>
        </p:spPr>
      </p:pic>
      <p:sp>
        <p:nvSpPr>
          <p:cNvPr id="404489" name="Oval 9"/>
          <p:cNvSpPr>
            <a:spLocks noChangeArrowheads="1"/>
          </p:cNvSpPr>
          <p:nvPr/>
        </p:nvSpPr>
        <p:spPr bwMode="auto">
          <a:xfrm>
            <a:off x="990600" y="3810000"/>
            <a:ext cx="2895600" cy="2133600"/>
          </a:xfrm>
          <a:prstGeom prst="ellipse">
            <a:avLst/>
          </a:prstGeom>
          <a:noFill/>
          <a:ln w="12700" algn="ctr">
            <a:noFill/>
            <a:round/>
            <a:headEnd/>
            <a:tailEnd/>
          </a:ln>
          <a:effectLst>
            <a:outerShdw dist="35921" dir="2700000" algn="ctr" rotWithShape="0">
              <a:srgbClr val="000000"/>
            </a:outerShdw>
          </a:effectLst>
        </p:spPr>
        <p:txBody>
          <a:bodyPr wrap="none" lIns="90488" tIns="44450" rIns="90488" bIns="44450" anchor="ctr"/>
          <a:lstStyle/>
          <a:p>
            <a:pPr>
              <a:defRPr/>
            </a:pPr>
            <a:endParaRPr lang="en-US" dirty="0">
              <a:effectLst>
                <a:outerShdw blurRad="38100" dist="38100" dir="2700000" algn="tl">
                  <a:srgbClr val="000000">
                    <a:alpha val="43137"/>
                  </a:srgbClr>
                </a:outerShdw>
              </a:effectLst>
            </a:endParaRPr>
          </a:p>
        </p:txBody>
      </p:sp>
      <p:sp>
        <p:nvSpPr>
          <p:cNvPr id="404490" name="Oval 10"/>
          <p:cNvSpPr>
            <a:spLocks noChangeArrowheads="1"/>
          </p:cNvSpPr>
          <p:nvPr/>
        </p:nvSpPr>
        <p:spPr bwMode="auto">
          <a:xfrm>
            <a:off x="3048000" y="4038600"/>
            <a:ext cx="304800" cy="152400"/>
          </a:xfrm>
          <a:prstGeom prst="ellipse">
            <a:avLst/>
          </a:prstGeom>
          <a:noFill/>
          <a:ln w="12700" algn="ctr">
            <a:noFill/>
            <a:round/>
            <a:headEnd/>
            <a:tailEnd/>
          </a:ln>
          <a:effectLst>
            <a:outerShdw dist="35921" dir="2700000" algn="ctr" rotWithShape="0">
              <a:srgbClr val="000000"/>
            </a:outerShdw>
          </a:effectLst>
        </p:spPr>
        <p:txBody>
          <a:bodyPr wrap="none" lIns="90488" tIns="44450" rIns="90488" bIns="44450" anchor="ctr"/>
          <a:lstStyle/>
          <a:p>
            <a:pPr>
              <a:defRPr/>
            </a:pPr>
            <a:endParaRPr lang="en-US" dirty="0">
              <a:effectLst>
                <a:outerShdw blurRad="38100" dist="38100" dir="2700000" algn="tl">
                  <a:srgbClr val="000000">
                    <a:alpha val="43137"/>
                  </a:srgbClr>
                </a:outerShdw>
              </a:effectLst>
            </a:endParaRPr>
          </a:p>
        </p:txBody>
      </p:sp>
      <p:sp>
        <p:nvSpPr>
          <p:cNvPr id="404491" name="Oval 11"/>
          <p:cNvSpPr>
            <a:spLocks noChangeArrowheads="1"/>
          </p:cNvSpPr>
          <p:nvPr/>
        </p:nvSpPr>
        <p:spPr bwMode="auto">
          <a:xfrm>
            <a:off x="2438400" y="4191000"/>
            <a:ext cx="914400" cy="914400"/>
          </a:xfrm>
          <a:prstGeom prst="ellipse">
            <a:avLst/>
          </a:prstGeom>
          <a:noFill/>
          <a:ln w="12700" algn="ctr">
            <a:noFill/>
            <a:round/>
            <a:headEnd/>
            <a:tailEnd/>
          </a:ln>
          <a:effectLst>
            <a:outerShdw dist="35921" dir="2700000" algn="ctr" rotWithShape="0">
              <a:srgbClr val="000000"/>
            </a:outerShdw>
          </a:effectLst>
        </p:spPr>
        <p:txBody>
          <a:bodyPr wrap="none" lIns="90488" tIns="44450" rIns="90488" bIns="44450" anchor="ctr"/>
          <a:lstStyle/>
          <a:p>
            <a:pPr>
              <a:defRPr/>
            </a:pPr>
            <a:endParaRPr lang="en-US" dirty="0">
              <a:effectLst>
                <a:outerShdw blurRad="38100" dist="38100" dir="2700000" algn="tl">
                  <a:srgbClr val="000000">
                    <a:alpha val="43137"/>
                  </a:srgbClr>
                </a:outerShdw>
              </a:effectLst>
            </a:endParaRPr>
          </a:p>
        </p:txBody>
      </p:sp>
      <p:sp>
        <p:nvSpPr>
          <p:cNvPr id="404492" name="Oval 12"/>
          <p:cNvSpPr>
            <a:spLocks noChangeArrowheads="1"/>
          </p:cNvSpPr>
          <p:nvPr/>
        </p:nvSpPr>
        <p:spPr bwMode="auto">
          <a:xfrm>
            <a:off x="2286000" y="3733800"/>
            <a:ext cx="914400" cy="914400"/>
          </a:xfrm>
          <a:prstGeom prst="ellipse">
            <a:avLst/>
          </a:prstGeom>
          <a:noFill/>
          <a:ln w="12700" algn="ctr">
            <a:noFill/>
            <a:round/>
            <a:headEnd/>
            <a:tailEnd/>
          </a:ln>
          <a:effectLst>
            <a:outerShdw dist="35921" dir="2700000" algn="ctr" rotWithShape="0">
              <a:srgbClr val="000000"/>
            </a:outerShdw>
          </a:effectLst>
        </p:spPr>
        <p:txBody>
          <a:bodyPr wrap="none" lIns="90488" tIns="44450" rIns="90488" bIns="44450" anchor="ctr"/>
          <a:lstStyle/>
          <a:p>
            <a:pPr>
              <a:defRPr/>
            </a:pPr>
            <a:endParaRPr lang="en-US" dirty="0">
              <a:effectLst>
                <a:outerShdw blurRad="38100" dist="38100" dir="2700000" algn="tl">
                  <a:srgbClr val="000000">
                    <a:alpha val="43137"/>
                  </a:srgbClr>
                </a:outerShdw>
              </a:effectLst>
            </a:endParaRPr>
          </a:p>
        </p:txBody>
      </p:sp>
      <p:sp>
        <p:nvSpPr>
          <p:cNvPr id="404493" name="Oval 13"/>
          <p:cNvSpPr>
            <a:spLocks noChangeArrowheads="1"/>
          </p:cNvSpPr>
          <p:nvPr/>
        </p:nvSpPr>
        <p:spPr bwMode="auto">
          <a:xfrm>
            <a:off x="8382000" y="2057400"/>
            <a:ext cx="914400" cy="914400"/>
          </a:xfrm>
          <a:prstGeom prst="ellipse">
            <a:avLst/>
          </a:prstGeom>
          <a:noFill/>
          <a:ln w="12700" algn="ctr">
            <a:noFill/>
            <a:round/>
            <a:headEnd/>
            <a:tailEnd/>
          </a:ln>
          <a:effectLst>
            <a:outerShdw dist="35921" dir="2700000" algn="ctr" rotWithShape="0">
              <a:srgbClr val="000000"/>
            </a:outerShdw>
          </a:effectLst>
        </p:spPr>
        <p:txBody>
          <a:bodyPr wrap="none" lIns="90488" tIns="44450" rIns="90488" bIns="44450" anchor="ctr"/>
          <a:lstStyle/>
          <a:p>
            <a:pPr>
              <a:defRPr/>
            </a:pPr>
            <a:endParaRPr lang="en-US" dirty="0">
              <a:effectLst>
                <a:outerShdw blurRad="38100" dist="38100" dir="2700000" algn="tl">
                  <a:srgbClr val="000000">
                    <a:alpha val="43137"/>
                  </a:srgbClr>
                </a:outerShdw>
              </a:effectLst>
            </a:endParaRPr>
          </a:p>
        </p:txBody>
      </p:sp>
      <p:sp>
        <p:nvSpPr>
          <p:cNvPr id="404494" name="Oval 14"/>
          <p:cNvSpPr>
            <a:spLocks noChangeArrowheads="1"/>
          </p:cNvSpPr>
          <p:nvPr/>
        </p:nvSpPr>
        <p:spPr bwMode="auto">
          <a:xfrm>
            <a:off x="2133600" y="6705600"/>
            <a:ext cx="914400" cy="914400"/>
          </a:xfrm>
          <a:prstGeom prst="ellipse">
            <a:avLst/>
          </a:prstGeom>
          <a:noFill/>
          <a:ln w="12700" algn="ctr">
            <a:noFill/>
            <a:round/>
            <a:headEnd/>
            <a:tailEnd/>
          </a:ln>
          <a:effectLst>
            <a:outerShdw dist="35921" dir="2700000" algn="ctr" rotWithShape="0">
              <a:srgbClr val="000000"/>
            </a:outerShdw>
          </a:effectLst>
        </p:spPr>
        <p:txBody>
          <a:bodyPr wrap="none" lIns="90488" tIns="44450" rIns="90488" bIns="44450" anchor="ctr"/>
          <a:lstStyle/>
          <a:p>
            <a:pPr>
              <a:defRPr/>
            </a:pPr>
            <a:endParaRPr lang="en-US" dirty="0">
              <a:effectLst>
                <a:outerShdw blurRad="38100" dist="38100" dir="2700000" algn="tl">
                  <a:srgbClr val="000000">
                    <a:alpha val="43137"/>
                  </a:srgbClr>
                </a:outerShdw>
              </a:effectLst>
            </a:endParaRPr>
          </a:p>
        </p:txBody>
      </p:sp>
      <p:sp>
        <p:nvSpPr>
          <p:cNvPr id="404495" name="Text Box 15"/>
          <p:cNvSpPr txBox="1">
            <a:spLocks noChangeArrowheads="1"/>
          </p:cNvSpPr>
          <p:nvPr/>
        </p:nvSpPr>
        <p:spPr bwMode="auto">
          <a:xfrm>
            <a:off x="228600" y="152400"/>
            <a:ext cx="8534400" cy="2770188"/>
          </a:xfrm>
          <a:prstGeom prst="rect">
            <a:avLst/>
          </a:prstGeom>
          <a:noFill/>
          <a:ln w="12700" algn="ctr">
            <a:noFill/>
            <a:miter lim="800000"/>
            <a:headEnd/>
            <a:tailEnd/>
          </a:ln>
          <a:effectLst>
            <a:outerShdw dist="35921" dir="2700000" algn="ctr" rotWithShape="0">
              <a:srgbClr val="000000"/>
            </a:outerShdw>
          </a:effectLst>
        </p:spPr>
        <p:txBody>
          <a:bodyPr lIns="90488" tIns="44450" rIns="90488" bIns="44450">
            <a:spAutoFit/>
          </a:bodyPr>
          <a:lstStyle/>
          <a:p>
            <a:pPr algn="l">
              <a:lnSpc>
                <a:spcPct val="100000"/>
              </a:lnSpc>
              <a:spcBef>
                <a:spcPct val="50000"/>
              </a:spcBef>
              <a:buClrTx/>
              <a:buSzTx/>
              <a:buFontTx/>
              <a:buChar char="•"/>
              <a:defRPr/>
            </a:pPr>
            <a:r>
              <a:rPr lang="en-US" sz="3200" b="0" i="0" dirty="0">
                <a:solidFill>
                  <a:schemeClr val="tx2"/>
                </a:solidFill>
              </a:rPr>
              <a:t>Different types of media share information differently.  </a:t>
            </a:r>
          </a:p>
          <a:p>
            <a:pPr algn="l">
              <a:lnSpc>
                <a:spcPct val="100000"/>
              </a:lnSpc>
              <a:spcBef>
                <a:spcPct val="50000"/>
              </a:spcBef>
              <a:buClrTx/>
              <a:buSzTx/>
              <a:buFontTx/>
              <a:buChar char="•"/>
              <a:defRPr/>
            </a:pPr>
            <a:r>
              <a:rPr lang="en-US" sz="3200" b="0" i="0" dirty="0">
                <a:solidFill>
                  <a:schemeClr val="tx2"/>
                </a:solidFill>
              </a:rPr>
              <a:t>Different types of media are stronger at sharing some kinds of information and weaker at sharing other kinds of information</a:t>
            </a:r>
          </a:p>
        </p:txBody>
      </p:sp>
      <p:pic>
        <p:nvPicPr>
          <p:cNvPr id="31760" name="Picture 16"/>
          <p:cNvPicPr>
            <a:picLocks noChangeAspect="1" noChangeArrowheads="1"/>
          </p:cNvPicPr>
          <p:nvPr/>
        </p:nvPicPr>
        <p:blipFill>
          <a:blip r:embed="rId9">
            <a:clrChange>
              <a:clrFrom>
                <a:srgbClr val="FFFFFF"/>
              </a:clrFrom>
              <a:clrTo>
                <a:srgbClr val="FFFFFF">
                  <a:alpha val="0"/>
                </a:srgbClr>
              </a:clrTo>
            </a:clrChange>
          </a:blip>
          <a:srcRect/>
          <a:stretch>
            <a:fillRect/>
          </a:stretch>
        </p:blipFill>
        <p:spPr bwMode="auto">
          <a:xfrm>
            <a:off x="2743200" y="3819525"/>
            <a:ext cx="3219450" cy="2962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546" name="Rectangle 2"/>
          <p:cNvSpPr>
            <a:spLocks noGrp="1" noChangeArrowheads="1"/>
          </p:cNvSpPr>
          <p:nvPr>
            <p:ph type="title"/>
          </p:nvPr>
        </p:nvSpPr>
        <p:spPr>
          <a:xfrm>
            <a:off x="1181100" y="304800"/>
            <a:ext cx="7715250" cy="1143000"/>
          </a:xfrm>
        </p:spPr>
        <p:txBody>
          <a:bodyPr/>
          <a:lstStyle/>
          <a:p>
            <a:pPr>
              <a:defRPr/>
            </a:pPr>
            <a:r>
              <a:rPr lang="en-US" sz="4000" b="1" dirty="0" smtClean="0">
                <a:latin typeface="Arial" charset="0"/>
              </a:rPr>
              <a:t>Important Things To</a:t>
            </a:r>
            <a:br>
              <a:rPr lang="en-US" sz="4000" b="1" dirty="0" smtClean="0">
                <a:latin typeface="Arial" charset="0"/>
              </a:rPr>
            </a:br>
            <a:r>
              <a:rPr lang="en-US" sz="4000" b="1" dirty="0" smtClean="0">
                <a:latin typeface="Arial" charset="0"/>
              </a:rPr>
              <a:t> Know about Media</a:t>
            </a:r>
          </a:p>
        </p:txBody>
      </p:sp>
      <p:sp>
        <p:nvSpPr>
          <p:cNvPr id="364547" name="Rectangle 3"/>
          <p:cNvSpPr>
            <a:spLocks noGrp="1" noChangeArrowheads="1"/>
          </p:cNvSpPr>
          <p:nvPr>
            <p:ph type="body" idx="1"/>
          </p:nvPr>
        </p:nvSpPr>
        <p:spPr>
          <a:xfrm>
            <a:off x="685800" y="1981200"/>
            <a:ext cx="8305800" cy="4648200"/>
          </a:xfrm>
        </p:spPr>
        <p:txBody>
          <a:bodyPr/>
          <a:lstStyle/>
          <a:p>
            <a:pPr marL="609600" indent="-609600">
              <a:lnSpc>
                <a:spcPct val="80000"/>
              </a:lnSpc>
              <a:buFont typeface="Monotype Sorts" pitchFamily="2" charset="2"/>
              <a:buNone/>
              <a:defRPr/>
            </a:pPr>
            <a:r>
              <a:rPr lang="en-US" sz="2800" b="1" dirty="0" smtClean="0">
                <a:latin typeface="Arial" charset="0"/>
              </a:rPr>
              <a:t>1.  All media even TV shows, movies,  and ads start as WRITING.</a:t>
            </a:r>
          </a:p>
          <a:p>
            <a:pPr marL="609600" indent="-609600">
              <a:lnSpc>
                <a:spcPct val="80000"/>
              </a:lnSpc>
              <a:buFont typeface="Monotype Sorts" pitchFamily="2" charset="2"/>
              <a:buNone/>
              <a:defRPr/>
            </a:pPr>
            <a:endParaRPr lang="en-US" sz="1800" b="1" dirty="0" smtClean="0">
              <a:latin typeface="Arial" charset="0"/>
            </a:endParaRPr>
          </a:p>
          <a:p>
            <a:pPr marL="609600" indent="-609600">
              <a:lnSpc>
                <a:spcPct val="80000"/>
              </a:lnSpc>
              <a:buFont typeface="Monotype Sorts" pitchFamily="2" charset="2"/>
              <a:buNone/>
              <a:defRPr/>
            </a:pPr>
            <a:r>
              <a:rPr lang="en-US" sz="2800" b="1" dirty="0" smtClean="0">
                <a:latin typeface="Arial" charset="0"/>
              </a:rPr>
              <a:t>2.  All media are constructed (built or put  together).</a:t>
            </a:r>
          </a:p>
          <a:p>
            <a:pPr marL="609600" indent="-609600">
              <a:lnSpc>
                <a:spcPct val="80000"/>
              </a:lnSpc>
              <a:buFont typeface="Monotype Sorts" pitchFamily="2" charset="2"/>
              <a:buNone/>
              <a:defRPr/>
            </a:pPr>
            <a:r>
              <a:rPr lang="en-US" sz="1800" b="1" dirty="0" smtClean="0">
                <a:latin typeface="Arial" charset="0"/>
              </a:rPr>
              <a:t>	</a:t>
            </a:r>
            <a:endParaRPr lang="en-US" sz="2000" b="1" dirty="0" smtClean="0">
              <a:latin typeface="Arial" charset="0"/>
            </a:endParaRPr>
          </a:p>
          <a:p>
            <a:pPr marL="609600" indent="-609600">
              <a:lnSpc>
                <a:spcPct val="80000"/>
              </a:lnSpc>
              <a:buFont typeface="Monotype Sorts" pitchFamily="2" charset="2"/>
              <a:buNone/>
              <a:defRPr/>
            </a:pPr>
            <a:r>
              <a:rPr lang="en-US" sz="2800" b="1" dirty="0" smtClean="0">
                <a:latin typeface="Arial" charset="0"/>
              </a:rPr>
              <a:t>3. The people who make media first choose the </a:t>
            </a:r>
            <a:r>
              <a:rPr lang="en-US" sz="2800" b="1" u="sng" dirty="0" smtClean="0">
                <a:latin typeface="Arial" charset="0"/>
              </a:rPr>
              <a:t>Purpose</a:t>
            </a:r>
            <a:r>
              <a:rPr lang="en-US" sz="2800" b="1" dirty="0" smtClean="0">
                <a:latin typeface="Arial" charset="0"/>
              </a:rPr>
              <a:t> and </a:t>
            </a:r>
            <a:r>
              <a:rPr lang="en-US" sz="2800" b="1" u="sng" dirty="0" smtClean="0">
                <a:latin typeface="Arial" charset="0"/>
              </a:rPr>
              <a:t>Audience</a:t>
            </a:r>
            <a:r>
              <a:rPr lang="en-US" sz="2800" b="1" dirty="0" smtClean="0">
                <a:latin typeface="Arial" charset="0"/>
              </a:rPr>
              <a:t> for the media they make</a:t>
            </a:r>
          </a:p>
          <a:p>
            <a:pPr marL="609600" indent="-609600">
              <a:lnSpc>
                <a:spcPct val="80000"/>
              </a:lnSpc>
              <a:defRPr/>
            </a:pPr>
            <a:endParaRPr lang="en-US" sz="2000" b="1" dirty="0" smtClean="0">
              <a:latin typeface="Arial" charset="0"/>
            </a:endParaRPr>
          </a:p>
          <a:p>
            <a:pPr marL="609600" indent="-609600">
              <a:lnSpc>
                <a:spcPct val="80000"/>
              </a:lnSpc>
              <a:buFont typeface="Monotype Sorts" pitchFamily="2" charset="2"/>
              <a:buNone/>
              <a:defRPr/>
            </a:pPr>
            <a:r>
              <a:rPr lang="en-US" sz="2800" b="1" dirty="0" smtClean="0">
                <a:latin typeface="Arial" charset="0"/>
              </a:rPr>
              <a:t>4. Each form of media uses its own language or methods to tell stories.</a:t>
            </a:r>
          </a:p>
          <a:p>
            <a:pPr marL="609600" indent="-609600">
              <a:lnSpc>
                <a:spcPct val="80000"/>
              </a:lnSpc>
              <a:buFont typeface="Monotype Sorts" pitchFamily="2" charset="2"/>
              <a:buAutoNum type="arabicPeriod" startAt="3"/>
              <a:defRPr/>
            </a:pPr>
            <a:endParaRPr lang="en-US" sz="2800" b="1" dirty="0" smtClean="0">
              <a:latin typeface="Arial" charset="0"/>
            </a:endParaRPr>
          </a:p>
          <a:p>
            <a:pPr marL="609600" indent="-609600">
              <a:lnSpc>
                <a:spcPct val="80000"/>
              </a:lnSpc>
              <a:buFont typeface="Monotype Sorts" pitchFamily="2" charset="2"/>
              <a:buAutoNum type="arabicPeriod" startAt="2"/>
              <a:defRPr/>
            </a:pPr>
            <a:endParaRPr lang="en-US" sz="2800" b="1" dirty="0" smtClean="0">
              <a:latin typeface="Arial" charset="0"/>
            </a:endParaRPr>
          </a:p>
          <a:p>
            <a:pPr marL="609600" indent="-609600">
              <a:lnSpc>
                <a:spcPct val="80000"/>
              </a:lnSpc>
              <a:buFont typeface="Wingdings" pitchFamily="2" charset="2"/>
              <a:buNone/>
              <a:defRPr/>
            </a:pPr>
            <a:r>
              <a:rPr lang="en-US" sz="2800" b="1" u="sng" dirty="0" smtClean="0"/>
              <a:t> </a:t>
            </a:r>
            <a:r>
              <a:rPr lang="en-US" sz="2800" b="1" dirty="0" smtClean="0"/>
              <a:t> </a:t>
            </a:r>
          </a:p>
          <a:p>
            <a:pPr marL="609600" indent="-609600">
              <a:lnSpc>
                <a:spcPct val="80000"/>
              </a:lnSpc>
              <a:defRPr/>
            </a:pPr>
            <a:endParaRPr lang="en-US" sz="2800" b="1" dirty="0" smtClean="0"/>
          </a:p>
          <a:p>
            <a:pPr marL="609600" indent="-609600">
              <a:lnSpc>
                <a:spcPct val="80000"/>
              </a:lnSpc>
              <a:defRPr/>
            </a:pPr>
            <a:endParaRPr lang="en-US" sz="2800" b="1" dirty="0" smtClean="0"/>
          </a:p>
        </p:txBody>
      </p:sp>
      <p:pic>
        <p:nvPicPr>
          <p:cNvPr id="33796" name="Picture 4" descr="bs01827_"/>
          <p:cNvPicPr>
            <a:picLocks noChangeAspect="1" noChangeArrowheads="1"/>
          </p:cNvPicPr>
          <p:nvPr/>
        </p:nvPicPr>
        <p:blipFill>
          <a:blip r:embed="rId3"/>
          <a:srcRect/>
          <a:stretch>
            <a:fillRect/>
          </a:stretch>
        </p:blipFill>
        <p:spPr bwMode="auto">
          <a:xfrm>
            <a:off x="7026275" y="41275"/>
            <a:ext cx="1660525" cy="1711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p:cNvPicPr>
            <a:picLocks noChangeAspect="1" noChangeArrowheads="1"/>
          </p:cNvPicPr>
          <p:nvPr/>
        </p:nvPicPr>
        <p:blipFill>
          <a:blip r:embed="rId3"/>
          <a:srcRect/>
          <a:stretch>
            <a:fillRect/>
          </a:stretch>
        </p:blipFill>
        <p:spPr bwMode="auto">
          <a:xfrm>
            <a:off x="76200" y="76200"/>
            <a:ext cx="8991600" cy="5967413"/>
          </a:xfrm>
          <a:prstGeom prst="rect">
            <a:avLst/>
          </a:prstGeom>
          <a:noFill/>
          <a:ln w="9525">
            <a:noFill/>
            <a:miter lim="800000"/>
            <a:headEnd/>
            <a:tailEnd/>
          </a:ln>
        </p:spPr>
      </p:pic>
      <p:sp>
        <p:nvSpPr>
          <p:cNvPr id="451587" name="Rectangle 3"/>
          <p:cNvSpPr>
            <a:spLocks noGrp="1" noChangeArrowheads="1"/>
          </p:cNvSpPr>
          <p:nvPr>
            <p:ph type="title"/>
          </p:nvPr>
        </p:nvSpPr>
        <p:spPr>
          <a:xfrm>
            <a:off x="1828800" y="5943600"/>
            <a:ext cx="7391400" cy="838200"/>
          </a:xfrm>
        </p:spPr>
        <p:txBody>
          <a:bodyPr/>
          <a:lstStyle/>
          <a:p>
            <a:pPr>
              <a:defRPr/>
            </a:pPr>
            <a:r>
              <a:rPr lang="en-US" sz="3200" b="1" dirty="0" smtClean="0">
                <a:solidFill>
                  <a:srgbClr val="FFFFFF"/>
                </a:solidFill>
                <a:latin typeface="Arial" charset="0"/>
              </a:rPr>
              <a:t>2. All Media Is a Construction!</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570" name="Rectangle 2"/>
          <p:cNvSpPr>
            <a:spLocks noGrp="1" noChangeArrowheads="1"/>
          </p:cNvSpPr>
          <p:nvPr>
            <p:ph type="title"/>
          </p:nvPr>
        </p:nvSpPr>
        <p:spPr>
          <a:xfrm>
            <a:off x="990600" y="685800"/>
            <a:ext cx="7715250" cy="1143000"/>
          </a:xfrm>
        </p:spPr>
        <p:txBody>
          <a:bodyPr/>
          <a:lstStyle/>
          <a:p>
            <a:pPr>
              <a:defRPr/>
            </a:pPr>
            <a:r>
              <a:rPr lang="en-US" sz="4000" b="1" dirty="0" smtClean="0">
                <a:latin typeface="Arial" charset="0"/>
              </a:rPr>
              <a:t>Important Things To</a:t>
            </a:r>
            <a:br>
              <a:rPr lang="en-US" sz="4000" b="1" dirty="0" smtClean="0">
                <a:latin typeface="Arial" charset="0"/>
              </a:rPr>
            </a:br>
            <a:r>
              <a:rPr lang="en-US" sz="4000" b="1" dirty="0" smtClean="0">
                <a:latin typeface="Arial" charset="0"/>
              </a:rPr>
              <a:t> Know about Media</a:t>
            </a:r>
          </a:p>
        </p:txBody>
      </p:sp>
      <p:sp>
        <p:nvSpPr>
          <p:cNvPr id="365571" name="Rectangle 3"/>
          <p:cNvSpPr>
            <a:spLocks noGrp="1" noChangeArrowheads="1"/>
          </p:cNvSpPr>
          <p:nvPr>
            <p:ph type="body" idx="1"/>
          </p:nvPr>
        </p:nvSpPr>
        <p:spPr>
          <a:xfrm>
            <a:off x="990600" y="2133600"/>
            <a:ext cx="7620000" cy="4343400"/>
          </a:xfrm>
        </p:spPr>
        <p:txBody>
          <a:bodyPr/>
          <a:lstStyle/>
          <a:p>
            <a:pPr marL="609600" indent="-609600">
              <a:buFont typeface="Monotype Sorts" pitchFamily="2" charset="2"/>
              <a:buNone/>
              <a:defRPr/>
            </a:pPr>
            <a:r>
              <a:rPr lang="en-US" sz="2800" b="1" dirty="0" smtClean="0">
                <a:latin typeface="Arial" charset="0"/>
              </a:rPr>
              <a:t>5. The methods used to tell stories in different media “shape” the messages they tell.</a:t>
            </a:r>
          </a:p>
          <a:p>
            <a:pPr marL="609600" indent="-609600">
              <a:buFont typeface="Monotype Sorts" pitchFamily="2" charset="2"/>
              <a:buNone/>
              <a:defRPr/>
            </a:pPr>
            <a:r>
              <a:rPr lang="en-US" sz="2800" b="1" dirty="0" smtClean="0">
                <a:latin typeface="Arial" charset="0"/>
              </a:rPr>
              <a:t>6. Media tells us some people, ideas, or things are better/more important than others.</a:t>
            </a:r>
          </a:p>
          <a:p>
            <a:pPr marL="609600" indent="-609600">
              <a:buFont typeface="Monotype Sorts" pitchFamily="2" charset="2"/>
              <a:buNone/>
              <a:defRPr/>
            </a:pPr>
            <a:r>
              <a:rPr lang="en-US" sz="2800" b="1" dirty="0" smtClean="0">
                <a:latin typeface="Arial" charset="0"/>
                <a:cs typeface="Arial" charset="0"/>
              </a:rPr>
              <a:t>7. Its important to look at what is “left out” of the story</a:t>
            </a:r>
            <a:r>
              <a:rPr lang="en-US" b="1" dirty="0" smtClean="0">
                <a:latin typeface="Arial" charset="0"/>
                <a:cs typeface="Arial" charset="0"/>
              </a:rPr>
              <a:t> </a:t>
            </a:r>
            <a:endParaRPr lang="en-US" b="1" dirty="0" smtClean="0">
              <a:latin typeface="Arial" charset="0"/>
            </a:endParaRPr>
          </a:p>
          <a:p>
            <a:pPr marL="609600" indent="-609600">
              <a:buFont typeface="Monotype Sorts" pitchFamily="2" charset="2"/>
              <a:buNone/>
              <a:defRPr/>
            </a:pPr>
            <a:endParaRPr lang="en-US" b="1" dirty="0" smtClean="0">
              <a:latin typeface="Arial" charset="0"/>
            </a:endParaRPr>
          </a:p>
        </p:txBody>
      </p:sp>
      <p:graphicFrame>
        <p:nvGraphicFramePr>
          <p:cNvPr id="1026" name="Object 4"/>
          <p:cNvGraphicFramePr>
            <a:graphicFrameLocks noChangeAspect="1"/>
          </p:cNvGraphicFramePr>
          <p:nvPr/>
        </p:nvGraphicFramePr>
        <p:xfrm>
          <a:off x="6153150" y="42863"/>
          <a:ext cx="3067050" cy="2257425"/>
        </p:xfrm>
        <a:graphic>
          <a:graphicData uri="http://schemas.openxmlformats.org/presentationml/2006/ole">
            <p:oleObj spid="_x0000_s1026" name="Bitmap Image" r:id="rId4" imgW="3067478" imgH="2257740" progId="PBrush">
              <p:embed/>
            </p:oleObj>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594" name="Rectangle 2"/>
          <p:cNvSpPr>
            <a:spLocks noGrp="1" noChangeArrowheads="1"/>
          </p:cNvSpPr>
          <p:nvPr>
            <p:ph type="title"/>
          </p:nvPr>
        </p:nvSpPr>
        <p:spPr>
          <a:xfrm>
            <a:off x="381000" y="152400"/>
            <a:ext cx="8458200" cy="990600"/>
          </a:xfrm>
        </p:spPr>
        <p:txBody>
          <a:bodyPr/>
          <a:lstStyle/>
          <a:p>
            <a:pPr>
              <a:defRPr/>
            </a:pPr>
            <a:r>
              <a:rPr lang="en-US" sz="3600" b="1" dirty="0" smtClean="0">
                <a:latin typeface="Arial" charset="0"/>
              </a:rPr>
              <a:t>Purposes of Media</a:t>
            </a:r>
          </a:p>
        </p:txBody>
      </p:sp>
      <p:sp>
        <p:nvSpPr>
          <p:cNvPr id="366595" name="Rectangle 3"/>
          <p:cNvSpPr>
            <a:spLocks noGrp="1" noChangeArrowheads="1"/>
          </p:cNvSpPr>
          <p:nvPr>
            <p:ph type="body" sz="half" idx="1"/>
          </p:nvPr>
        </p:nvSpPr>
        <p:spPr>
          <a:xfrm>
            <a:off x="228600" y="1752600"/>
            <a:ext cx="8153400" cy="4648200"/>
          </a:xfrm>
        </p:spPr>
        <p:txBody>
          <a:bodyPr/>
          <a:lstStyle/>
          <a:p>
            <a:pPr marL="609600" indent="-609600">
              <a:lnSpc>
                <a:spcPct val="80000"/>
              </a:lnSpc>
              <a:buFont typeface="Monotype Sorts" pitchFamily="2" charset="2"/>
              <a:buNone/>
              <a:defRPr/>
            </a:pPr>
            <a:r>
              <a:rPr lang="en-US" b="1" dirty="0" smtClean="0">
                <a:latin typeface="Arial" charset="0"/>
              </a:rPr>
              <a:t>Media can have several purposes: </a:t>
            </a:r>
          </a:p>
          <a:p>
            <a:pPr marL="609600" indent="-609600">
              <a:lnSpc>
                <a:spcPct val="80000"/>
              </a:lnSpc>
              <a:defRPr/>
            </a:pPr>
            <a:r>
              <a:rPr lang="en-US" b="1" dirty="0" smtClean="0">
                <a:latin typeface="Arial" charset="0"/>
              </a:rPr>
              <a:t>To persuade viewers to buy things (products) or accept certain ideas </a:t>
            </a:r>
          </a:p>
          <a:p>
            <a:pPr marL="609600" indent="-609600">
              <a:lnSpc>
                <a:spcPct val="80000"/>
              </a:lnSpc>
              <a:defRPr/>
            </a:pPr>
            <a:r>
              <a:rPr lang="en-US" b="1" dirty="0" smtClean="0">
                <a:latin typeface="Arial" charset="0"/>
              </a:rPr>
              <a:t>to inform or teach</a:t>
            </a:r>
          </a:p>
          <a:p>
            <a:pPr marL="609600" indent="-609600">
              <a:lnSpc>
                <a:spcPct val="80000"/>
              </a:lnSpc>
              <a:defRPr/>
            </a:pPr>
            <a:r>
              <a:rPr lang="en-US" b="1" dirty="0" smtClean="0">
                <a:latin typeface="Arial" charset="0"/>
              </a:rPr>
              <a:t>to entertain </a:t>
            </a:r>
          </a:p>
          <a:p>
            <a:pPr marL="609600" indent="-609600">
              <a:lnSpc>
                <a:spcPct val="80000"/>
              </a:lnSpc>
              <a:defRPr/>
            </a:pPr>
            <a:r>
              <a:rPr lang="en-US" b="1" dirty="0" smtClean="0">
                <a:latin typeface="Arial" charset="0"/>
              </a:rPr>
              <a:t>express a point of view</a:t>
            </a:r>
          </a:p>
          <a:p>
            <a:pPr marL="609600" indent="-609600">
              <a:lnSpc>
                <a:spcPct val="80000"/>
              </a:lnSpc>
              <a:defRPr/>
            </a:pPr>
            <a:endParaRPr lang="en-US" b="1" dirty="0" smtClean="0"/>
          </a:p>
          <a:p>
            <a:pPr marL="609600" indent="-609600">
              <a:lnSpc>
                <a:spcPct val="80000"/>
              </a:lnSpc>
              <a:buFont typeface="Wingdings" pitchFamily="2" charset="2"/>
              <a:buNone/>
              <a:defRPr/>
            </a:pPr>
            <a:r>
              <a:rPr lang="en-US" sz="1400" b="1" u="sng" dirty="0" smtClean="0"/>
              <a:t> </a:t>
            </a:r>
            <a:r>
              <a:rPr lang="en-US" sz="1400" b="1" dirty="0" smtClean="0"/>
              <a:t> </a:t>
            </a:r>
          </a:p>
          <a:p>
            <a:pPr marL="609600" indent="-609600">
              <a:lnSpc>
                <a:spcPct val="80000"/>
              </a:lnSpc>
              <a:defRPr/>
            </a:pPr>
            <a:endParaRPr lang="en-US" sz="1400" b="1" dirty="0" smtClean="0"/>
          </a:p>
          <a:p>
            <a:pPr marL="609600" indent="-609600">
              <a:lnSpc>
                <a:spcPct val="80000"/>
              </a:lnSpc>
              <a:defRPr/>
            </a:pPr>
            <a:endParaRPr lang="en-US" sz="1400" b="1" dirty="0" smtClean="0"/>
          </a:p>
        </p:txBody>
      </p:sp>
      <p:pic>
        <p:nvPicPr>
          <p:cNvPr id="35844" name="Picture 4" descr="MCj02502660000[1]"/>
          <p:cNvPicPr>
            <a:picLocks noChangeAspect="1" noChangeArrowheads="1"/>
          </p:cNvPicPr>
          <p:nvPr/>
        </p:nvPicPr>
        <p:blipFill>
          <a:blip r:embed="rId3"/>
          <a:srcRect/>
          <a:stretch>
            <a:fillRect/>
          </a:stretch>
        </p:blipFill>
        <p:spPr bwMode="auto">
          <a:xfrm>
            <a:off x="5867400" y="3598863"/>
            <a:ext cx="3124200" cy="27257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7618" name="Rectangle 2"/>
          <p:cNvSpPr>
            <a:spLocks noGrp="1" noChangeArrowheads="1"/>
          </p:cNvSpPr>
          <p:nvPr>
            <p:ph type="title"/>
          </p:nvPr>
        </p:nvSpPr>
        <p:spPr>
          <a:xfrm>
            <a:off x="381000" y="152400"/>
            <a:ext cx="7715250" cy="1143000"/>
          </a:xfrm>
        </p:spPr>
        <p:txBody>
          <a:bodyPr/>
          <a:lstStyle/>
          <a:p>
            <a:pPr>
              <a:defRPr/>
            </a:pPr>
            <a:r>
              <a:rPr lang="en-US" sz="3600" b="1" dirty="0" smtClean="0">
                <a:latin typeface="Arial" charset="0"/>
              </a:rPr>
              <a:t>Who is the Audience?</a:t>
            </a:r>
          </a:p>
        </p:txBody>
      </p:sp>
      <p:sp>
        <p:nvSpPr>
          <p:cNvPr id="367619" name="Rectangle 3"/>
          <p:cNvSpPr>
            <a:spLocks noGrp="1" noChangeArrowheads="1"/>
          </p:cNvSpPr>
          <p:nvPr>
            <p:ph type="body" sz="half" idx="1"/>
          </p:nvPr>
        </p:nvSpPr>
        <p:spPr>
          <a:xfrm>
            <a:off x="457200" y="1371600"/>
            <a:ext cx="6553200" cy="5181600"/>
          </a:xfrm>
        </p:spPr>
        <p:txBody>
          <a:bodyPr/>
          <a:lstStyle/>
          <a:p>
            <a:pPr marL="609600" indent="-609600">
              <a:lnSpc>
                <a:spcPct val="80000"/>
              </a:lnSpc>
              <a:buFont typeface="Monotype Sorts" pitchFamily="2" charset="2"/>
              <a:buNone/>
              <a:defRPr/>
            </a:pPr>
            <a:r>
              <a:rPr lang="en-US" b="1" dirty="0" smtClean="0">
                <a:latin typeface="Arial" charset="0"/>
              </a:rPr>
              <a:t>Producers  “target” certain</a:t>
            </a:r>
          </a:p>
          <a:p>
            <a:pPr marL="609600" indent="-609600">
              <a:lnSpc>
                <a:spcPct val="80000"/>
              </a:lnSpc>
              <a:buFont typeface="Monotype Sorts" pitchFamily="2" charset="2"/>
              <a:buNone/>
              <a:defRPr/>
            </a:pPr>
            <a:r>
              <a:rPr lang="en-US" b="1" u="sng" dirty="0" smtClean="0">
                <a:latin typeface="Arial" charset="0"/>
              </a:rPr>
              <a:t>Audiences</a:t>
            </a:r>
            <a:r>
              <a:rPr lang="en-US" b="1" dirty="0" smtClean="0">
                <a:latin typeface="Arial" charset="0"/>
              </a:rPr>
              <a:t> when producing their </a:t>
            </a:r>
          </a:p>
          <a:p>
            <a:pPr marL="609600" indent="-609600">
              <a:lnSpc>
                <a:spcPct val="80000"/>
              </a:lnSpc>
              <a:buFont typeface="Monotype Sorts" pitchFamily="2" charset="2"/>
              <a:buNone/>
              <a:defRPr/>
            </a:pPr>
            <a:r>
              <a:rPr lang="en-US" b="1" dirty="0" smtClean="0">
                <a:latin typeface="Arial" charset="0"/>
              </a:rPr>
              <a:t>media.  They look at the</a:t>
            </a:r>
          </a:p>
          <a:p>
            <a:pPr marL="609600" indent="-609600">
              <a:lnSpc>
                <a:spcPct val="80000"/>
              </a:lnSpc>
              <a:buFont typeface="Monotype Sorts" pitchFamily="2" charset="2"/>
              <a:buNone/>
              <a:defRPr/>
            </a:pPr>
            <a:r>
              <a:rPr lang="en-US" b="1" dirty="0" smtClean="0">
                <a:latin typeface="Arial" charset="0"/>
              </a:rPr>
              <a:t>audience’s:</a:t>
            </a:r>
            <a:br>
              <a:rPr lang="en-US" b="1" dirty="0" smtClean="0">
                <a:latin typeface="Arial" charset="0"/>
              </a:rPr>
            </a:br>
            <a:r>
              <a:rPr lang="en-US" sz="2000" b="1" dirty="0" smtClean="0">
                <a:latin typeface="Arial" charset="0"/>
              </a:rPr>
              <a:t> </a:t>
            </a:r>
          </a:p>
          <a:p>
            <a:pPr marL="609600" indent="-609600">
              <a:lnSpc>
                <a:spcPct val="80000"/>
              </a:lnSpc>
              <a:defRPr/>
            </a:pPr>
            <a:r>
              <a:rPr lang="en-US" b="1" dirty="0" smtClean="0">
                <a:latin typeface="Arial" charset="0"/>
              </a:rPr>
              <a:t>Background </a:t>
            </a:r>
          </a:p>
          <a:p>
            <a:pPr marL="609600" indent="-609600">
              <a:lnSpc>
                <a:spcPct val="80000"/>
              </a:lnSpc>
              <a:defRPr/>
            </a:pPr>
            <a:r>
              <a:rPr lang="en-US" b="1" dirty="0" smtClean="0">
                <a:latin typeface="Arial" charset="0"/>
              </a:rPr>
              <a:t>Age</a:t>
            </a:r>
          </a:p>
          <a:p>
            <a:pPr marL="609600" indent="-609600">
              <a:lnSpc>
                <a:spcPct val="80000"/>
              </a:lnSpc>
              <a:defRPr/>
            </a:pPr>
            <a:r>
              <a:rPr lang="en-US" b="1" dirty="0" smtClean="0">
                <a:latin typeface="Arial" charset="0"/>
              </a:rPr>
              <a:t>Education</a:t>
            </a:r>
          </a:p>
          <a:p>
            <a:pPr marL="609600" indent="-609600">
              <a:lnSpc>
                <a:spcPct val="80000"/>
              </a:lnSpc>
              <a:defRPr/>
            </a:pPr>
            <a:r>
              <a:rPr lang="en-US" b="1" dirty="0" smtClean="0">
                <a:latin typeface="Arial" charset="0"/>
              </a:rPr>
              <a:t>Likes/ Dislikes</a:t>
            </a:r>
          </a:p>
          <a:p>
            <a:pPr marL="609600" indent="-609600">
              <a:lnSpc>
                <a:spcPct val="80000"/>
              </a:lnSpc>
              <a:buFont typeface="Monotype Sorts" pitchFamily="2" charset="2"/>
              <a:buAutoNum type="arabicPeriod" startAt="2"/>
              <a:defRPr/>
            </a:pPr>
            <a:endParaRPr lang="en-US" b="1" dirty="0" smtClean="0">
              <a:latin typeface="Arial" charset="0"/>
            </a:endParaRPr>
          </a:p>
          <a:p>
            <a:pPr marL="609600" indent="-609600">
              <a:lnSpc>
                <a:spcPct val="80000"/>
              </a:lnSpc>
              <a:buFont typeface="Wingdings" pitchFamily="2" charset="2"/>
              <a:buNone/>
              <a:defRPr/>
            </a:pPr>
            <a:r>
              <a:rPr lang="en-US" sz="2800" b="1" u="sng" dirty="0" smtClean="0"/>
              <a:t> </a:t>
            </a:r>
            <a:r>
              <a:rPr lang="en-US" sz="2800" b="1" dirty="0" smtClean="0"/>
              <a:t> </a:t>
            </a:r>
          </a:p>
          <a:p>
            <a:pPr marL="609600" indent="-609600">
              <a:lnSpc>
                <a:spcPct val="80000"/>
              </a:lnSpc>
              <a:defRPr/>
            </a:pPr>
            <a:endParaRPr lang="en-US" sz="2800" b="1" dirty="0" smtClean="0"/>
          </a:p>
          <a:p>
            <a:pPr marL="609600" indent="-609600">
              <a:lnSpc>
                <a:spcPct val="80000"/>
              </a:lnSpc>
              <a:defRPr/>
            </a:pPr>
            <a:endParaRPr lang="en-US" sz="2800" b="1" dirty="0" smtClean="0"/>
          </a:p>
        </p:txBody>
      </p:sp>
      <p:pic>
        <p:nvPicPr>
          <p:cNvPr id="36868" name="Picture 4" descr="MCBD05109_0000[1]"/>
          <p:cNvPicPr>
            <a:picLocks noChangeAspect="1" noChangeArrowheads="1"/>
          </p:cNvPicPr>
          <p:nvPr/>
        </p:nvPicPr>
        <p:blipFill>
          <a:blip r:embed="rId3"/>
          <a:srcRect/>
          <a:stretch>
            <a:fillRect/>
          </a:stretch>
        </p:blipFill>
        <p:spPr bwMode="auto">
          <a:xfrm>
            <a:off x="6934200" y="228600"/>
            <a:ext cx="1981200" cy="1749425"/>
          </a:xfrm>
          <a:prstGeom prst="rect">
            <a:avLst/>
          </a:prstGeom>
          <a:noFill/>
          <a:ln w="9525">
            <a:noFill/>
            <a:miter lim="800000"/>
            <a:headEnd/>
            <a:tailEnd/>
          </a:ln>
        </p:spPr>
      </p:pic>
      <p:pic>
        <p:nvPicPr>
          <p:cNvPr id="206850" name="Picture 2" descr="C:\Documents and Settings\lmoore\Local Settings\Temporary Internet Files\Content.IE5\4H0UGY09\MCj01983960000[1].wmf">
            <a:hlinkClick r:id="rId4" action="ppaction://hlinkfile"/>
          </p:cNvPr>
          <p:cNvPicPr>
            <a:picLocks noChangeAspect="1" noChangeArrowheads="1"/>
          </p:cNvPicPr>
          <p:nvPr/>
        </p:nvPicPr>
        <p:blipFill>
          <a:blip r:embed="rId5"/>
          <a:srcRect/>
          <a:stretch>
            <a:fillRect/>
          </a:stretch>
        </p:blipFill>
        <p:spPr bwMode="auto">
          <a:xfrm>
            <a:off x="6096000" y="2743200"/>
            <a:ext cx="2590800" cy="3239583"/>
          </a:xfrm>
          <a:prstGeom prst="rect">
            <a:avLst/>
          </a:prstGeom>
          <a:noFill/>
        </p:spPr>
      </p:pic>
      <p:sp>
        <p:nvSpPr>
          <p:cNvPr id="8" name="TextBox 7"/>
          <p:cNvSpPr txBox="1"/>
          <p:nvPr/>
        </p:nvSpPr>
        <p:spPr>
          <a:xfrm>
            <a:off x="6324600" y="5943600"/>
            <a:ext cx="2286000" cy="424732"/>
          </a:xfrm>
          <a:prstGeom prst="rect">
            <a:avLst/>
          </a:prstGeom>
          <a:noFill/>
        </p:spPr>
        <p:txBody>
          <a:bodyPr wrap="square" rtlCol="0">
            <a:spAutoFit/>
          </a:bodyPr>
          <a:lstStyle/>
          <a:p>
            <a:r>
              <a:rPr lang="en-US" dirty="0" smtClean="0"/>
              <a:t>It’s a Jungle!</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a:xfrm>
            <a:off x="838200" y="228600"/>
            <a:ext cx="7715250" cy="1143000"/>
          </a:xfrm>
        </p:spPr>
        <p:txBody>
          <a:bodyPr/>
          <a:lstStyle/>
          <a:p>
            <a:pPr>
              <a:defRPr/>
            </a:pPr>
            <a:r>
              <a:rPr lang="en-US" sz="4000" b="1" dirty="0" smtClean="0">
                <a:latin typeface="Arial" charset="0"/>
              </a:rPr>
              <a:t>Media is about Telling Stories!</a:t>
            </a:r>
          </a:p>
        </p:txBody>
      </p:sp>
      <p:sp>
        <p:nvSpPr>
          <p:cNvPr id="121859" name="Rectangle 3"/>
          <p:cNvSpPr>
            <a:spLocks noGrp="1" noChangeArrowheads="1"/>
          </p:cNvSpPr>
          <p:nvPr>
            <p:ph type="body" idx="1"/>
          </p:nvPr>
        </p:nvSpPr>
        <p:spPr>
          <a:xfrm>
            <a:off x="1047750" y="1447800"/>
            <a:ext cx="7791450" cy="4114800"/>
          </a:xfrm>
        </p:spPr>
        <p:txBody>
          <a:bodyPr/>
          <a:lstStyle/>
          <a:p>
            <a:pPr marL="609600" indent="-609600">
              <a:lnSpc>
                <a:spcPct val="90000"/>
              </a:lnSpc>
              <a:buFont typeface="Monotype Sorts" pitchFamily="2" charset="2"/>
              <a:buNone/>
              <a:defRPr/>
            </a:pPr>
            <a:r>
              <a:rPr lang="en-US" b="1" dirty="0" smtClean="0">
                <a:effectLst/>
                <a:cs typeface="Arial" charset="0"/>
              </a:rPr>
              <a:t> </a:t>
            </a:r>
            <a:r>
              <a:rPr lang="en-US" b="1" dirty="0" smtClean="0">
                <a:effectLst/>
                <a:latin typeface="Arial" charset="0"/>
                <a:cs typeface="Arial" charset="0"/>
              </a:rPr>
              <a:t>5.  What values and points of view are seen in this story?</a:t>
            </a:r>
            <a:endParaRPr lang="en-US" b="1" dirty="0" smtClean="0">
              <a:effectLst/>
              <a:latin typeface="Arial" charset="0"/>
              <a:cs typeface="Times New Roman" pitchFamily="18" charset="0"/>
            </a:endParaRPr>
          </a:p>
          <a:p>
            <a:pPr marL="609600" indent="-609600">
              <a:lnSpc>
                <a:spcPct val="90000"/>
              </a:lnSpc>
              <a:buFont typeface="Monotype Sorts" pitchFamily="2" charset="2"/>
              <a:buNone/>
              <a:defRPr/>
            </a:pPr>
            <a:r>
              <a:rPr lang="en-US" b="1" dirty="0" smtClean="0">
                <a:effectLst/>
                <a:latin typeface="Arial" charset="0"/>
                <a:cs typeface="Arial" charset="0"/>
              </a:rPr>
              <a:t>6.   What is left out of the story?</a:t>
            </a:r>
            <a:endParaRPr lang="en-US" b="1" dirty="0" smtClean="0">
              <a:effectLst/>
              <a:latin typeface="Arial" charset="0"/>
              <a:cs typeface="Times New Roman" pitchFamily="18" charset="0"/>
            </a:endParaRPr>
          </a:p>
          <a:p>
            <a:pPr marL="609600" indent="-609600">
              <a:lnSpc>
                <a:spcPct val="90000"/>
              </a:lnSpc>
              <a:buFont typeface="Monotype Sorts" pitchFamily="2" charset="2"/>
              <a:buNone/>
              <a:defRPr/>
            </a:pPr>
            <a:r>
              <a:rPr lang="en-US" b="1" dirty="0" smtClean="0">
                <a:effectLst/>
                <a:latin typeface="Arial" charset="0"/>
                <a:cs typeface="Arial" charset="0"/>
              </a:rPr>
              <a:t>7.   How might different people understand this story differently depending on their point of view (audience)?</a:t>
            </a:r>
            <a:r>
              <a:rPr lang="en-US" sz="2800" b="1" dirty="0" smtClean="0">
                <a:effectLst/>
                <a:cs typeface="Arial" charset="0"/>
              </a:rPr>
              <a:t> 	</a:t>
            </a:r>
            <a:endParaRPr lang="en-US" sz="2800" b="1" dirty="0" smtClean="0">
              <a:effectLst/>
              <a:cs typeface="Times New Roman" pitchFamily="18" charset="0"/>
            </a:endParaRPr>
          </a:p>
          <a:p>
            <a:pPr marL="609600" indent="-609600">
              <a:lnSpc>
                <a:spcPct val="90000"/>
              </a:lnSpc>
              <a:buFont typeface="Monotype Sorts" pitchFamily="2" charset="2"/>
              <a:buNone/>
              <a:defRPr/>
            </a:pPr>
            <a:r>
              <a:rPr lang="en-US" b="1" i="1" dirty="0" smtClean="0">
                <a:solidFill>
                  <a:srgbClr val="000000"/>
                </a:solidFill>
                <a:effectLst>
                  <a:outerShdw blurRad="38100" dist="38100" dir="2700000" algn="tl">
                    <a:srgbClr val="FFFFFF"/>
                  </a:outerShdw>
                </a:effectLst>
                <a:cs typeface="Arial" charset="0"/>
              </a:rPr>
              <a:t> </a:t>
            </a:r>
            <a:endParaRPr lang="en-US" b="1" dirty="0" smtClean="0">
              <a:cs typeface="Times New Roman" pitchFamily="18" charset="0"/>
            </a:endParaRPr>
          </a:p>
          <a:p>
            <a:pPr marL="609600" indent="-609600">
              <a:lnSpc>
                <a:spcPct val="90000"/>
              </a:lnSpc>
              <a:buFont typeface="Monotype Sorts" pitchFamily="2" charset="2"/>
              <a:buNone/>
              <a:defRPr/>
            </a:pPr>
            <a:endParaRPr lang="en-US" b="1" dirty="0" smtClean="0"/>
          </a:p>
        </p:txBody>
      </p:sp>
      <p:pic>
        <p:nvPicPr>
          <p:cNvPr id="39940" name="Picture 6" descr="MPj03057190000[1]"/>
          <p:cNvPicPr>
            <a:picLocks noChangeAspect="1" noChangeArrowheads="1"/>
          </p:cNvPicPr>
          <p:nvPr/>
        </p:nvPicPr>
        <p:blipFill>
          <a:blip r:embed="rId3"/>
          <a:srcRect/>
          <a:stretch>
            <a:fillRect/>
          </a:stretch>
        </p:blipFill>
        <p:spPr bwMode="auto">
          <a:xfrm>
            <a:off x="5638800" y="4527550"/>
            <a:ext cx="3200400" cy="2101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838200" y="304800"/>
            <a:ext cx="7715250" cy="1143000"/>
          </a:xfrm>
        </p:spPr>
        <p:txBody>
          <a:bodyPr/>
          <a:lstStyle/>
          <a:p>
            <a:pPr>
              <a:defRPr/>
            </a:pPr>
            <a:r>
              <a:rPr lang="en-US" sz="4000" b="1" dirty="0" smtClean="0">
                <a:latin typeface="Arial" charset="0"/>
              </a:rPr>
              <a:t>Media is about Telling Stories!</a:t>
            </a:r>
          </a:p>
        </p:txBody>
      </p:sp>
      <p:sp>
        <p:nvSpPr>
          <p:cNvPr id="99331" name="Rectangle 3"/>
          <p:cNvSpPr>
            <a:spLocks noGrp="1" noChangeArrowheads="1"/>
          </p:cNvSpPr>
          <p:nvPr>
            <p:ph type="body" idx="1"/>
          </p:nvPr>
        </p:nvSpPr>
        <p:spPr>
          <a:xfrm>
            <a:off x="1066800" y="1600200"/>
            <a:ext cx="7791450" cy="4114800"/>
          </a:xfrm>
        </p:spPr>
        <p:txBody>
          <a:bodyPr/>
          <a:lstStyle/>
          <a:p>
            <a:pPr marL="609600" indent="-609600">
              <a:buFont typeface="Monotype Sorts" pitchFamily="2" charset="2"/>
              <a:buNone/>
              <a:defRPr/>
            </a:pPr>
            <a:r>
              <a:rPr lang="en-US" b="1" dirty="0" smtClean="0">
                <a:effectLst/>
                <a:latin typeface="Arial" charset="0"/>
                <a:cs typeface="Arial" charset="0"/>
              </a:rPr>
              <a:t>1.  Who is the storyteller?</a:t>
            </a:r>
            <a:endParaRPr lang="en-US" b="1" dirty="0" smtClean="0">
              <a:effectLst/>
              <a:latin typeface="Arial" charset="0"/>
            </a:endParaRPr>
          </a:p>
          <a:p>
            <a:pPr marL="609600" indent="-609600">
              <a:buFont typeface="Monotype Sorts" pitchFamily="2" charset="2"/>
              <a:buNone/>
              <a:defRPr/>
            </a:pPr>
            <a:r>
              <a:rPr lang="en-US" b="1" dirty="0" smtClean="0">
                <a:effectLst/>
                <a:latin typeface="Arial" charset="0"/>
                <a:cs typeface="Arial" charset="0"/>
              </a:rPr>
              <a:t>2.  What is the storyteller </a:t>
            </a:r>
            <a:br>
              <a:rPr lang="en-US" b="1" dirty="0" smtClean="0">
                <a:effectLst/>
                <a:latin typeface="Arial" charset="0"/>
                <a:cs typeface="Arial" charset="0"/>
              </a:rPr>
            </a:br>
            <a:r>
              <a:rPr lang="en-US" b="1" dirty="0" smtClean="0">
                <a:effectLst/>
                <a:latin typeface="Arial" charset="0"/>
                <a:cs typeface="Arial" charset="0"/>
              </a:rPr>
              <a:t>trying to say?</a:t>
            </a:r>
            <a:endParaRPr lang="en-US" b="1" dirty="0" smtClean="0">
              <a:effectLst/>
              <a:latin typeface="Arial" charset="0"/>
            </a:endParaRPr>
          </a:p>
          <a:p>
            <a:pPr marL="609600" indent="-609600">
              <a:buFont typeface="Monotype Sorts" pitchFamily="2" charset="2"/>
              <a:buNone/>
              <a:defRPr/>
            </a:pPr>
            <a:r>
              <a:rPr lang="en-US" b="1" dirty="0" smtClean="0">
                <a:effectLst/>
                <a:latin typeface="Arial" charset="0"/>
                <a:cs typeface="Arial" charset="0"/>
              </a:rPr>
              <a:t>3.  Why is the storyteller telling this story? (purpose)</a:t>
            </a:r>
            <a:endParaRPr lang="en-US" b="1" dirty="0" smtClean="0">
              <a:effectLst/>
              <a:latin typeface="Arial" charset="0"/>
            </a:endParaRPr>
          </a:p>
          <a:p>
            <a:pPr marL="609600" indent="-609600">
              <a:buFont typeface="Monotype Sorts" pitchFamily="2" charset="2"/>
              <a:buNone/>
              <a:defRPr/>
            </a:pPr>
            <a:r>
              <a:rPr lang="en-US" b="1" dirty="0" smtClean="0">
                <a:effectLst/>
                <a:latin typeface="Arial" charset="0"/>
                <a:cs typeface="Arial" charset="0"/>
              </a:rPr>
              <a:t>4.  What methods does the storyteller use to tell the story?</a:t>
            </a:r>
            <a:endParaRPr lang="en-US" b="1" dirty="0" smtClean="0">
              <a:effectLst/>
              <a:latin typeface="Arial" charset="0"/>
              <a:cs typeface="Times New Roman" pitchFamily="18" charset="0"/>
            </a:endParaRPr>
          </a:p>
          <a:p>
            <a:pPr marL="609600" indent="-609600">
              <a:buFont typeface="Monotype Sorts" pitchFamily="2" charset="2"/>
              <a:buNone/>
              <a:defRPr/>
            </a:pPr>
            <a:endParaRPr lang="en-US" b="1" dirty="0" smtClean="0">
              <a:latin typeface="Arial" charset="0"/>
            </a:endParaRPr>
          </a:p>
        </p:txBody>
      </p:sp>
      <p:pic>
        <p:nvPicPr>
          <p:cNvPr id="38916" name="Picture 4" descr="bd05103_"/>
          <p:cNvPicPr>
            <a:picLocks noChangeAspect="1" noChangeArrowheads="1"/>
          </p:cNvPicPr>
          <p:nvPr/>
        </p:nvPicPr>
        <p:blipFill>
          <a:blip r:embed="rId3"/>
          <a:srcRect/>
          <a:stretch>
            <a:fillRect/>
          </a:stretch>
        </p:blipFill>
        <p:spPr bwMode="auto">
          <a:xfrm>
            <a:off x="6510338" y="1295400"/>
            <a:ext cx="2438400" cy="19288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lowchart: Punched Tape 8"/>
          <p:cNvSpPr/>
          <p:nvPr/>
        </p:nvSpPr>
        <p:spPr bwMode="auto">
          <a:xfrm>
            <a:off x="2743200" y="3886200"/>
            <a:ext cx="5867400" cy="2057400"/>
          </a:xfrm>
          <a:prstGeom prst="flowChartPunchedTape">
            <a:avLst/>
          </a:prstGeom>
          <a:solidFill>
            <a:schemeClr val="bg1">
              <a:lumMod val="20000"/>
              <a:lumOff val="80000"/>
            </a:schemeClr>
          </a:solidFill>
          <a:ln w="57150" cap="flat" cmpd="thinThick" algn="ctr">
            <a:solidFill>
              <a:schemeClr val="bg2"/>
            </a:solidFill>
            <a:prstDash val="solid"/>
            <a:round/>
            <a:headEnd type="oval" w="sm" len="sm"/>
            <a:tailEnd type="triangle" w="lg" len="med"/>
          </a:ln>
          <a:effectLst/>
        </p:spPr>
        <p:txBody>
          <a:bodyPr vert="horz" wrap="square" lIns="90488" tIns="44450" rIns="90488" bIns="44450" numCol="1" rtlCol="0" anchor="t" anchorCtr="0" compatLnSpc="1">
            <a:prstTxWarp prst="textNoShape">
              <a:avLst/>
            </a:prstTxWarp>
          </a:bodyPr>
          <a:lstStyle/>
          <a:p>
            <a:pPr marL="342900" marR="0" indent="-342900" algn="ctr" defTabSz="914400" rtl="0" eaLnBrk="0" fontAlgn="base" latinLnBrk="0" hangingPunct="0">
              <a:lnSpc>
                <a:spcPct val="90000"/>
              </a:lnSpc>
              <a:spcBef>
                <a:spcPct val="20000"/>
              </a:spcBef>
              <a:spcAft>
                <a:spcPct val="0"/>
              </a:spcAft>
              <a:buClr>
                <a:schemeClr val="tx2"/>
              </a:buClr>
              <a:buSzPct val="75000"/>
              <a:buFont typeface="Wingdings" pitchFamily="2" charset="2"/>
              <a:buNone/>
              <a:tabLst/>
            </a:pPr>
            <a:endParaRPr kumimoji="0" lang="en-US" sz="2400" b="1" i="1" u="none" strike="noStrike" cap="none" normalizeH="0" baseline="0" dirty="0" smtClean="0">
              <a:ln>
                <a:noFill/>
              </a:ln>
              <a:solidFill>
                <a:schemeClr val="tx1"/>
              </a:solidFill>
              <a:effectLst>
                <a:outerShdw blurRad="38100" dist="38100" dir="2700000" algn="tl">
                  <a:srgbClr val="000000">
                    <a:alpha val="43137"/>
                  </a:srgbClr>
                </a:outerShdw>
              </a:effectLst>
              <a:latin typeface="Arial" charset="0"/>
            </a:endParaRPr>
          </a:p>
        </p:txBody>
      </p:sp>
      <p:sp>
        <p:nvSpPr>
          <p:cNvPr id="19459" name="Rectangle 3"/>
          <p:cNvSpPr>
            <a:spLocks noGrp="1" noChangeArrowheads="1"/>
          </p:cNvSpPr>
          <p:nvPr>
            <p:ph type="body" idx="1"/>
          </p:nvPr>
        </p:nvSpPr>
        <p:spPr>
          <a:xfrm>
            <a:off x="457200" y="381000"/>
            <a:ext cx="8305800" cy="5257800"/>
          </a:xfrm>
        </p:spPr>
        <p:txBody>
          <a:bodyPr/>
          <a:lstStyle/>
          <a:p>
            <a:pPr>
              <a:lnSpc>
                <a:spcPct val="90000"/>
              </a:lnSpc>
              <a:buFont typeface="Monotype Sorts" pitchFamily="2" charset="2"/>
              <a:buNone/>
              <a:defRPr/>
            </a:pPr>
            <a:endParaRPr lang="en-US" sz="2800" i="1" dirty="0" smtClean="0">
              <a:latin typeface="Arial" charset="0"/>
            </a:endParaRPr>
          </a:p>
          <a:p>
            <a:pPr algn="ctr">
              <a:lnSpc>
                <a:spcPct val="90000"/>
              </a:lnSpc>
              <a:buFont typeface="Monotype Sorts" pitchFamily="2" charset="2"/>
              <a:buNone/>
              <a:defRPr/>
            </a:pPr>
            <a:r>
              <a:rPr lang="en-US" sz="2800" dirty="0" smtClean="0"/>
              <a:t> </a:t>
            </a:r>
          </a:p>
        </p:txBody>
      </p:sp>
      <p:pic>
        <p:nvPicPr>
          <p:cNvPr id="258050" name="Picture 2" descr="C:\Documents and Settings\lmoore\Local Settings\Temporary Internet Files\Content.IE5\LXL80SXN\MCHH00727_0000[1].wmf"/>
          <p:cNvPicPr>
            <a:picLocks noChangeAspect="1" noChangeArrowheads="1"/>
          </p:cNvPicPr>
          <p:nvPr/>
        </p:nvPicPr>
        <p:blipFill>
          <a:blip r:embed="rId3"/>
          <a:srcRect/>
          <a:stretch>
            <a:fillRect/>
          </a:stretch>
        </p:blipFill>
        <p:spPr bwMode="auto">
          <a:xfrm flipH="1">
            <a:off x="152400" y="152401"/>
            <a:ext cx="4114800" cy="3640332"/>
          </a:xfrm>
          <a:prstGeom prst="rect">
            <a:avLst/>
          </a:prstGeom>
          <a:noFill/>
        </p:spPr>
      </p:pic>
      <p:sp>
        <p:nvSpPr>
          <p:cNvPr id="5" name="TextBox 4"/>
          <p:cNvSpPr txBox="1"/>
          <p:nvPr/>
        </p:nvSpPr>
        <p:spPr>
          <a:xfrm>
            <a:off x="2895600" y="4419600"/>
            <a:ext cx="5486400" cy="984885"/>
          </a:xfrm>
          <a:prstGeom prst="rect">
            <a:avLst/>
          </a:prstGeom>
          <a:noFill/>
        </p:spPr>
        <p:txBody>
          <a:bodyPr wrap="square" rtlCol="0">
            <a:spAutoFit/>
          </a:bodyPr>
          <a:lstStyle/>
          <a:p>
            <a:pPr algn="l"/>
            <a:r>
              <a:rPr lang="en-US" sz="2000" dirty="0" smtClean="0">
                <a:solidFill>
                  <a:schemeClr val="bg2"/>
                </a:solidFill>
                <a:effectLst>
                  <a:outerShdw blurRad="38100" dist="38100" dir="2700000" algn="tl">
                    <a:srgbClr val="000000">
                      <a:alpha val="43137"/>
                    </a:srgbClr>
                  </a:outerShdw>
                </a:effectLst>
                <a:latin typeface="Comic Sans MS" pitchFamily="66" charset="0"/>
              </a:rPr>
              <a:t>No paper needed for this presentation! Go to my Wiki at:</a:t>
            </a:r>
          </a:p>
          <a:p>
            <a:pPr algn="l"/>
            <a:r>
              <a:rPr lang="en-US" sz="2000" dirty="0" smtClean="0">
                <a:solidFill>
                  <a:schemeClr val="bg2"/>
                </a:solidFill>
                <a:effectLst>
                  <a:outerShdw blurRad="38100" dist="38100" dir="2700000" algn="tl">
                    <a:srgbClr val="000000">
                      <a:alpha val="43137"/>
                    </a:srgbClr>
                  </a:outerShdw>
                </a:effectLst>
                <a:latin typeface="Comic Sans MS" pitchFamily="66" charset="0"/>
              </a:rPr>
              <a:t>http://lmooreketresources.wikispaces.com</a:t>
            </a:r>
            <a:endParaRPr lang="en-US" dirty="0">
              <a:solidFill>
                <a:schemeClr val="bg2"/>
              </a:solidFill>
              <a:effectLst>
                <a:outerShdw blurRad="38100" dist="38100" dir="2700000" algn="tl">
                  <a:srgbClr val="000000">
                    <a:alpha val="43137"/>
                  </a:srgbClr>
                </a:outerShdw>
              </a:effectLst>
              <a:latin typeface="Comic Sans MS" pitchFamily="66" charset="0"/>
            </a:endParaRPr>
          </a:p>
        </p:txBody>
      </p:sp>
      <p:sp>
        <p:nvSpPr>
          <p:cNvPr id="10" name="Action Button: Custom 9">
            <a:hlinkClick r:id="rId4" highlightClick="1"/>
          </p:cNvPr>
          <p:cNvSpPr/>
          <p:nvPr/>
        </p:nvSpPr>
        <p:spPr bwMode="auto">
          <a:xfrm>
            <a:off x="2971800" y="4343400"/>
            <a:ext cx="5562600" cy="1066800"/>
          </a:xfrm>
          <a:prstGeom prst="actionButtonBlank">
            <a:avLst/>
          </a:prstGeom>
          <a:solidFill>
            <a:schemeClr val="accent1">
              <a:alpha val="0"/>
            </a:schemeClr>
          </a:solidFill>
          <a:ln w="57150" cap="flat" cmpd="thinThick" algn="ctr">
            <a:noFill/>
            <a:prstDash val="solid"/>
            <a:round/>
            <a:headEnd type="oval" w="sm" len="sm"/>
            <a:tailEnd type="triangle" w="lg" len="med"/>
          </a:ln>
          <a:effectLst/>
        </p:spPr>
        <p:txBody>
          <a:bodyPr vert="horz" wrap="square" lIns="90488" tIns="44450" rIns="90488" bIns="44450" numCol="1" rtlCol="0" anchor="t" anchorCtr="0" compatLnSpc="1">
            <a:prstTxWarp prst="textNoShape">
              <a:avLst/>
            </a:prstTxWarp>
          </a:bodyPr>
          <a:lstStyle/>
          <a:p>
            <a:pPr marL="342900" marR="0" indent="-342900" algn="ctr" defTabSz="914400" rtl="0" eaLnBrk="0" fontAlgn="base" latinLnBrk="0" hangingPunct="0">
              <a:lnSpc>
                <a:spcPct val="90000"/>
              </a:lnSpc>
              <a:spcBef>
                <a:spcPct val="20000"/>
              </a:spcBef>
              <a:spcAft>
                <a:spcPct val="0"/>
              </a:spcAft>
              <a:buClr>
                <a:schemeClr val="tx2"/>
              </a:buClr>
              <a:buSzPct val="75000"/>
              <a:buFont typeface="Wingdings" pitchFamily="2" charset="2"/>
              <a:buNone/>
              <a:tabLst/>
            </a:pPr>
            <a:endParaRPr kumimoji="0" lang="en-US" sz="2400" b="1" i="1" u="none" strike="noStrike" cap="none" normalizeH="0" baseline="0" dirty="0" smtClean="0">
              <a:ln>
                <a:noFill/>
              </a:ln>
              <a:solidFill>
                <a:schemeClr val="tx1"/>
              </a:solidFill>
              <a:effectLst>
                <a:outerShdw blurRad="38100" dist="38100" dir="2700000" algn="tl">
                  <a:srgbClr val="000000">
                    <a:alpha val="43137"/>
                  </a:srgbClr>
                </a:outerShdw>
              </a:effectLst>
              <a:latin typeface="Arial" charset="0"/>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7554" name="Rectangle 2"/>
          <p:cNvSpPr>
            <a:spLocks noGrp="1" noChangeArrowheads="1"/>
          </p:cNvSpPr>
          <p:nvPr>
            <p:ph type="body" sz="half" idx="1"/>
          </p:nvPr>
        </p:nvSpPr>
        <p:spPr>
          <a:xfrm>
            <a:off x="457200" y="228600"/>
            <a:ext cx="8229600" cy="1219200"/>
          </a:xfrm>
        </p:spPr>
        <p:txBody>
          <a:bodyPr/>
          <a:lstStyle/>
          <a:p>
            <a:pPr marL="609600" indent="-609600">
              <a:lnSpc>
                <a:spcPct val="80000"/>
              </a:lnSpc>
              <a:buFont typeface="Monotype Sorts" pitchFamily="2" charset="2"/>
              <a:buNone/>
              <a:defRPr/>
            </a:pPr>
            <a:r>
              <a:rPr lang="en-US" b="1" dirty="0" smtClean="0">
                <a:solidFill>
                  <a:schemeClr val="tx2"/>
                </a:solidFill>
                <a:latin typeface="Arial" charset="0"/>
              </a:rPr>
              <a:t>Lets look at audience and purpose</a:t>
            </a:r>
          </a:p>
          <a:p>
            <a:pPr marL="609600" indent="-609600">
              <a:lnSpc>
                <a:spcPct val="80000"/>
              </a:lnSpc>
              <a:buFont typeface="Monotype Sorts" pitchFamily="2" charset="2"/>
              <a:buNone/>
              <a:defRPr/>
            </a:pPr>
            <a:r>
              <a:rPr lang="en-US" b="1" dirty="0" smtClean="0">
                <a:solidFill>
                  <a:schemeClr val="tx2"/>
                </a:solidFill>
                <a:latin typeface="Arial" charset="0"/>
              </a:rPr>
              <a:t>in another form of media!</a:t>
            </a:r>
          </a:p>
          <a:p>
            <a:pPr marL="609600" indent="-609600">
              <a:lnSpc>
                <a:spcPct val="80000"/>
              </a:lnSpc>
              <a:buFont typeface="Wingdings" pitchFamily="2" charset="2"/>
              <a:buNone/>
              <a:defRPr/>
            </a:pPr>
            <a:r>
              <a:rPr lang="en-US" sz="1000" b="1" u="sng" dirty="0" smtClean="0"/>
              <a:t> </a:t>
            </a:r>
            <a:r>
              <a:rPr lang="en-US" sz="1000" b="1" dirty="0" smtClean="0"/>
              <a:t> </a:t>
            </a:r>
          </a:p>
          <a:p>
            <a:pPr marL="609600" indent="-609600">
              <a:lnSpc>
                <a:spcPct val="80000"/>
              </a:lnSpc>
              <a:defRPr/>
            </a:pPr>
            <a:endParaRPr lang="en-US" sz="1000" b="1" dirty="0" smtClean="0"/>
          </a:p>
          <a:p>
            <a:pPr marL="609600" indent="-609600">
              <a:lnSpc>
                <a:spcPct val="80000"/>
              </a:lnSpc>
              <a:defRPr/>
            </a:pPr>
            <a:endParaRPr lang="en-US" sz="1000" b="1" dirty="0" smtClean="0"/>
          </a:p>
        </p:txBody>
      </p:sp>
      <p:pic>
        <p:nvPicPr>
          <p:cNvPr id="37891" name="Picture 3"/>
          <p:cNvPicPr>
            <a:picLocks noChangeAspect="1" noChangeArrowheads="1"/>
          </p:cNvPicPr>
          <p:nvPr/>
        </p:nvPicPr>
        <p:blipFill>
          <a:blip r:embed="rId3"/>
          <a:srcRect/>
          <a:stretch>
            <a:fillRect/>
          </a:stretch>
        </p:blipFill>
        <p:spPr bwMode="auto">
          <a:xfrm>
            <a:off x="609600" y="2133600"/>
            <a:ext cx="3206750" cy="4281488"/>
          </a:xfrm>
          <a:prstGeom prst="rect">
            <a:avLst/>
          </a:prstGeom>
          <a:noFill/>
          <a:ln w="9525">
            <a:noFill/>
            <a:miter lim="800000"/>
            <a:headEnd/>
            <a:tailEnd/>
          </a:ln>
        </p:spPr>
      </p:pic>
      <p:sp>
        <p:nvSpPr>
          <p:cNvPr id="37892" name="Text Box 4"/>
          <p:cNvSpPr txBox="1">
            <a:spLocks noChangeArrowheads="1"/>
          </p:cNvSpPr>
          <p:nvPr/>
        </p:nvSpPr>
        <p:spPr bwMode="auto">
          <a:xfrm>
            <a:off x="8518525" y="-1025525"/>
            <a:ext cx="184150" cy="457200"/>
          </a:xfrm>
          <a:prstGeom prst="rect">
            <a:avLst/>
          </a:prstGeom>
          <a:noFill/>
          <a:ln w="12700">
            <a:noFill/>
            <a:miter lim="800000"/>
            <a:headEnd/>
            <a:tailEnd/>
          </a:ln>
        </p:spPr>
        <p:txBody>
          <a:bodyPr wrap="none">
            <a:spAutoFit/>
          </a:bodyPr>
          <a:lstStyle/>
          <a:p>
            <a:pPr algn="l">
              <a:lnSpc>
                <a:spcPct val="100000"/>
              </a:lnSpc>
              <a:spcBef>
                <a:spcPct val="0"/>
              </a:spcBef>
              <a:buClrTx/>
              <a:buSzTx/>
              <a:buFontTx/>
              <a:buNone/>
            </a:pPr>
            <a:endParaRPr lang="en-US" b="0" i="0" dirty="0">
              <a:solidFill>
                <a:schemeClr val="bg2"/>
              </a:solidFill>
              <a:latin typeface="Times New Roman" pitchFamily="18" charset="0"/>
            </a:endParaRPr>
          </a:p>
        </p:txBody>
      </p:sp>
      <p:sp>
        <p:nvSpPr>
          <p:cNvPr id="37893" name="Text Box 5"/>
          <p:cNvSpPr txBox="1">
            <a:spLocks noChangeArrowheads="1"/>
          </p:cNvSpPr>
          <p:nvPr/>
        </p:nvSpPr>
        <p:spPr bwMode="auto">
          <a:xfrm>
            <a:off x="8061325" y="2860675"/>
            <a:ext cx="184150" cy="822325"/>
          </a:xfrm>
          <a:prstGeom prst="rect">
            <a:avLst/>
          </a:prstGeom>
          <a:noFill/>
          <a:ln w="12700">
            <a:noFill/>
            <a:miter lim="800000"/>
            <a:headEnd/>
            <a:tailEnd/>
          </a:ln>
        </p:spPr>
        <p:txBody>
          <a:bodyPr wrap="none">
            <a:spAutoFit/>
          </a:bodyPr>
          <a:lstStyle/>
          <a:p>
            <a:pPr algn="l">
              <a:lnSpc>
                <a:spcPct val="100000"/>
              </a:lnSpc>
              <a:spcBef>
                <a:spcPct val="0"/>
              </a:spcBef>
              <a:buClrTx/>
              <a:buSzTx/>
              <a:buFontTx/>
              <a:buNone/>
            </a:pPr>
            <a:endParaRPr lang="en-US" b="0" i="0" dirty="0">
              <a:solidFill>
                <a:schemeClr val="bg2"/>
              </a:solidFill>
              <a:latin typeface="Times New Roman" pitchFamily="18" charset="0"/>
            </a:endParaRPr>
          </a:p>
          <a:p>
            <a:pPr algn="l">
              <a:lnSpc>
                <a:spcPct val="100000"/>
              </a:lnSpc>
              <a:spcBef>
                <a:spcPct val="0"/>
              </a:spcBef>
              <a:buClrTx/>
              <a:buSzTx/>
              <a:buFontTx/>
              <a:buNone/>
            </a:pPr>
            <a:endParaRPr lang="en-US" b="0" i="0" dirty="0">
              <a:solidFill>
                <a:schemeClr val="bg2"/>
              </a:solidFill>
              <a:latin typeface="Times New Roman" pitchFamily="18" charset="0"/>
            </a:endParaRPr>
          </a:p>
        </p:txBody>
      </p:sp>
      <p:sp>
        <p:nvSpPr>
          <p:cNvPr id="37894" name="Text Box 6"/>
          <p:cNvSpPr txBox="1">
            <a:spLocks noChangeArrowheads="1"/>
          </p:cNvSpPr>
          <p:nvPr/>
        </p:nvSpPr>
        <p:spPr bwMode="auto">
          <a:xfrm>
            <a:off x="4267200" y="2286000"/>
            <a:ext cx="4495800" cy="457200"/>
          </a:xfrm>
          <a:prstGeom prst="rect">
            <a:avLst/>
          </a:prstGeom>
          <a:noFill/>
          <a:ln w="12700">
            <a:noFill/>
            <a:miter lim="800000"/>
            <a:headEnd/>
            <a:tailEnd/>
          </a:ln>
        </p:spPr>
        <p:txBody>
          <a:bodyPr>
            <a:spAutoFit/>
          </a:bodyPr>
          <a:lstStyle/>
          <a:p>
            <a:pPr algn="l">
              <a:lnSpc>
                <a:spcPct val="100000"/>
              </a:lnSpc>
              <a:spcBef>
                <a:spcPct val="50000"/>
              </a:spcBef>
              <a:buClrTx/>
              <a:buSzTx/>
              <a:buFontTx/>
              <a:buNone/>
            </a:pPr>
            <a:endParaRPr lang="en-US" b="0" i="0" dirty="0">
              <a:solidFill>
                <a:schemeClr val="bg2"/>
              </a:solidFill>
              <a:latin typeface="Times New Roman" pitchFamily="18" charset="0"/>
            </a:endParaRPr>
          </a:p>
        </p:txBody>
      </p:sp>
      <p:sp>
        <p:nvSpPr>
          <p:cNvPr id="37895" name="Text Box 7"/>
          <p:cNvSpPr txBox="1">
            <a:spLocks noChangeArrowheads="1"/>
          </p:cNvSpPr>
          <p:nvPr/>
        </p:nvSpPr>
        <p:spPr bwMode="auto">
          <a:xfrm>
            <a:off x="4191000" y="1981200"/>
            <a:ext cx="4495800" cy="4648200"/>
          </a:xfrm>
          <a:prstGeom prst="rect">
            <a:avLst/>
          </a:prstGeom>
          <a:noFill/>
          <a:ln w="12700">
            <a:noFill/>
            <a:miter lim="800000"/>
            <a:headEnd/>
            <a:tailEnd/>
          </a:ln>
        </p:spPr>
        <p:txBody>
          <a:bodyPr/>
          <a:lstStyle/>
          <a:p>
            <a:pPr algn="l">
              <a:lnSpc>
                <a:spcPct val="100000"/>
              </a:lnSpc>
              <a:spcBef>
                <a:spcPct val="50000"/>
              </a:spcBef>
              <a:buClrTx/>
              <a:buSzTx/>
              <a:buFontTx/>
              <a:buChar char="•"/>
            </a:pPr>
            <a:r>
              <a:rPr lang="en-US" sz="2800" i="0" dirty="0"/>
              <a:t>What are the purposes of a cereal box?</a:t>
            </a:r>
          </a:p>
          <a:p>
            <a:pPr algn="l">
              <a:lnSpc>
                <a:spcPct val="100000"/>
              </a:lnSpc>
              <a:spcBef>
                <a:spcPct val="50000"/>
              </a:spcBef>
              <a:buClrTx/>
              <a:buSzTx/>
              <a:buFontTx/>
              <a:buChar char="•"/>
            </a:pPr>
            <a:r>
              <a:rPr lang="en-US" sz="2800" i="0" dirty="0"/>
              <a:t>Who is the audience for the cereal box?</a:t>
            </a:r>
          </a:p>
          <a:p>
            <a:pPr algn="l">
              <a:lnSpc>
                <a:spcPct val="100000"/>
              </a:lnSpc>
              <a:spcBef>
                <a:spcPct val="50000"/>
              </a:spcBef>
              <a:buClrTx/>
              <a:buSzTx/>
              <a:buFontTx/>
              <a:buChar char="•"/>
            </a:pPr>
            <a:r>
              <a:rPr lang="en-US" sz="2800" i="0" dirty="0"/>
              <a:t>What kinds of information are shared here?</a:t>
            </a:r>
          </a:p>
          <a:p>
            <a:pPr algn="l">
              <a:lnSpc>
                <a:spcPct val="100000"/>
              </a:lnSpc>
              <a:spcBef>
                <a:spcPct val="50000"/>
              </a:spcBef>
              <a:buClrTx/>
              <a:buSzTx/>
              <a:buFontTx/>
              <a:buChar char="•"/>
            </a:pPr>
            <a:r>
              <a:rPr lang="en-US" sz="2800" i="0" dirty="0"/>
              <a:t>What is being advertised?</a:t>
            </a:r>
          </a:p>
          <a:p>
            <a:pPr algn="l">
              <a:lnSpc>
                <a:spcPct val="100000"/>
              </a:lnSpc>
              <a:spcBef>
                <a:spcPct val="50000"/>
              </a:spcBef>
              <a:buClrTx/>
              <a:buSzTx/>
              <a:buFontTx/>
              <a:buNone/>
            </a:pPr>
            <a:endParaRPr lang="en-US" sz="2800" b="0" i="0" dirty="0"/>
          </a:p>
          <a:p>
            <a:pPr algn="l">
              <a:lnSpc>
                <a:spcPct val="100000"/>
              </a:lnSpc>
              <a:spcBef>
                <a:spcPct val="50000"/>
              </a:spcBef>
              <a:buClrTx/>
              <a:buSzTx/>
              <a:buFontTx/>
              <a:buNone/>
            </a:pPr>
            <a:endParaRPr lang="en-US" sz="2800" b="0" i="0" dirty="0"/>
          </a:p>
          <a:p>
            <a:pPr algn="l">
              <a:lnSpc>
                <a:spcPct val="100000"/>
              </a:lnSpc>
              <a:spcBef>
                <a:spcPct val="50000"/>
              </a:spcBef>
              <a:buClrTx/>
              <a:buSzTx/>
              <a:buFontTx/>
              <a:buNone/>
            </a:pPr>
            <a:endParaRPr lang="en-US" b="0" i="0" dirty="0"/>
          </a:p>
        </p:txBody>
      </p:sp>
      <p:sp>
        <p:nvSpPr>
          <p:cNvPr id="407560" name="Text Box 8"/>
          <p:cNvSpPr txBox="1">
            <a:spLocks noChangeArrowheads="1"/>
          </p:cNvSpPr>
          <p:nvPr/>
        </p:nvSpPr>
        <p:spPr bwMode="auto">
          <a:xfrm>
            <a:off x="8458200" y="6096000"/>
            <a:ext cx="457200" cy="576263"/>
          </a:xfrm>
          <a:prstGeom prst="rect">
            <a:avLst/>
          </a:prstGeom>
          <a:noFill/>
          <a:ln w="12700" algn="ctr">
            <a:noFill/>
            <a:miter lim="800000"/>
            <a:headEnd/>
            <a:tailEnd/>
          </a:ln>
          <a:effectLst>
            <a:outerShdw dist="35921" dir="2700000" algn="ctr" rotWithShape="0">
              <a:srgbClr val="000000"/>
            </a:outerShdw>
          </a:effectLst>
        </p:spPr>
        <p:txBody>
          <a:bodyPr lIns="90488" tIns="44450" rIns="90488" bIns="44450">
            <a:spAutoFit/>
          </a:bodyPr>
          <a:lstStyle/>
          <a:p>
            <a:pPr algn="l">
              <a:lnSpc>
                <a:spcPct val="100000"/>
              </a:lnSpc>
              <a:spcBef>
                <a:spcPct val="50000"/>
              </a:spcBef>
              <a:buClrTx/>
              <a:buSzTx/>
              <a:buFontTx/>
              <a:buNone/>
              <a:defRPr/>
            </a:pPr>
            <a:endParaRPr lang="en-US" sz="3200" b="0" i="0" dirty="0">
              <a:solidFill>
                <a:schemeClr val="tx2"/>
              </a:solidFill>
            </a:endParaRPr>
          </a:p>
        </p:txBody>
      </p:sp>
      <p:sp>
        <p:nvSpPr>
          <p:cNvPr id="407561" name="Text Box 9"/>
          <p:cNvSpPr txBox="1">
            <a:spLocks noChangeArrowheads="1"/>
          </p:cNvSpPr>
          <p:nvPr/>
        </p:nvSpPr>
        <p:spPr bwMode="auto">
          <a:xfrm>
            <a:off x="533400" y="1295400"/>
            <a:ext cx="8153400" cy="892175"/>
          </a:xfrm>
          <a:prstGeom prst="rect">
            <a:avLst/>
          </a:prstGeom>
          <a:noFill/>
          <a:ln w="57150" cmpd="thinThick" algn="ctr">
            <a:noFill/>
            <a:miter lim="800000"/>
            <a:headEnd type="none" w="sm" len="sm"/>
            <a:tailEnd type="none" w="lg" len="med"/>
          </a:ln>
          <a:effectLst/>
        </p:spPr>
        <p:txBody>
          <a:bodyPr lIns="90488" tIns="44450" rIns="90488" bIns="44450">
            <a:spAutoFit/>
          </a:bodyPr>
          <a:lstStyle/>
          <a:p>
            <a:pPr marL="342900" indent="-342900" algn="l">
              <a:lnSpc>
                <a:spcPct val="80000"/>
              </a:lnSpc>
              <a:buFont typeface="Monotype Sorts" pitchFamily="2" charset="2"/>
              <a:buNone/>
              <a:defRPr/>
            </a:pPr>
            <a:r>
              <a:rPr lang="en-US" b="0" i="0" dirty="0">
                <a:effectLst>
                  <a:outerShdw blurRad="38100" dist="38100" dir="2700000" algn="tl">
                    <a:srgbClr val="000000"/>
                  </a:outerShdw>
                </a:effectLst>
              </a:rPr>
              <a:t>Don’t Buy It: </a:t>
            </a:r>
            <a:r>
              <a:rPr lang="en-US" b="0" i="0" dirty="0">
                <a:solidFill>
                  <a:srgbClr val="FFFFFF"/>
                </a:solidFill>
                <a:hlinkClick r:id="rId4"/>
              </a:rPr>
              <a:t>www.pbskids.org/dontbuyit</a:t>
            </a:r>
            <a:endParaRPr lang="en-US" i="0" dirty="0">
              <a:solidFill>
                <a:schemeClr val="tx2"/>
              </a:solidFill>
              <a:effectLst>
                <a:outerShdw blurRad="38100" dist="38100" dir="2700000" algn="tl">
                  <a:srgbClr val="000000"/>
                </a:outerShdw>
              </a:effectLst>
            </a:endParaRPr>
          </a:p>
          <a:p>
            <a:pPr marL="342900" indent="-342900">
              <a:spcBef>
                <a:spcPct val="50000"/>
              </a:spcBef>
              <a:defRPr/>
            </a:pPr>
            <a:endParaRPr lang="en-US" dirty="0">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09" name="Rectangle 1"/>
          <p:cNvSpPr>
            <a:spLocks noChangeArrowheads="1"/>
          </p:cNvSpPr>
          <p:nvPr/>
        </p:nvSpPr>
        <p:spPr bwMode="auto">
          <a:xfrm>
            <a:off x="228600" y="260788"/>
            <a:ext cx="8686800" cy="1837939"/>
          </a:xfrm>
          <a:prstGeom prst="rect">
            <a:avLst/>
          </a:prstGeom>
          <a:noFill/>
          <a:ln w="57150" cap="flat" cmpd="thinThick" algn="ctr">
            <a:noFill/>
            <a:prstDash val="solid"/>
            <a:miter lim="800000"/>
            <a:headEnd type="none" w="sm" len="sm"/>
            <a:tailEnd type="none" w="lg" len="med"/>
          </a:ln>
          <a:effectLst/>
        </p:spPr>
        <p:txBody>
          <a:bodyPr vert="horz" wrap="square" lIns="90488" tIns="44450" rIns="90488" bIns="44450" numCol="1" anchor="ctr" anchorCtr="0" compatLnSpc="1">
            <a:prstTxWarp prst="textNoShape">
              <a:avLst/>
            </a:prstTxWarp>
            <a:spAutoFit/>
          </a:bodyPr>
          <a:lstStyle/>
          <a:p>
            <a:pPr marL="0" marR="0" lvl="0" indent="0" algn="l" defTabSz="914400" rtl="0" eaLnBrk="0" fontAlgn="base" latinLnBrk="0" hangingPunct="0">
              <a:lnSpc>
                <a:spcPct val="90000"/>
              </a:lnSpc>
              <a:spcBef>
                <a:spcPct val="20000"/>
              </a:spcBef>
              <a:spcAft>
                <a:spcPct val="0"/>
              </a:spcAft>
              <a:buClr>
                <a:schemeClr val="tx2"/>
              </a:buClr>
              <a:buSzPct val="75000"/>
              <a:buFont typeface="Wingdings" pitchFamily="2" charset="2"/>
              <a:buNone/>
              <a:tabLst/>
            </a:pPr>
            <a:endParaRPr kumimoji="0" lang="en-US" b="1" i="1" u="none" strike="noStrike" cap="none" normalizeH="0" baseline="0" dirty="0" smtClean="0">
              <a:ln>
                <a:noFill/>
              </a:ln>
              <a:effectLst/>
              <a:latin typeface="Avenir 55 Roman"/>
              <a:ea typeface="Calibri" pitchFamily="34" charset="0"/>
              <a:cs typeface="Avenir 65 Medium"/>
            </a:endParaRPr>
          </a:p>
          <a:p>
            <a:pPr lvl="0" algn="l"/>
            <a:r>
              <a:rPr lang="en-US" sz="3200" u="sng" dirty="0">
                <a:solidFill>
                  <a:srgbClr val="FFCC00"/>
                </a:solidFill>
              </a:rPr>
              <a:t>CML’s Five Key </a:t>
            </a:r>
            <a:r>
              <a:rPr lang="en-US" sz="3200" u="sng" dirty="0" smtClean="0">
                <a:solidFill>
                  <a:srgbClr val="FFCC00"/>
                </a:solidFill>
              </a:rPr>
              <a:t>Questions</a:t>
            </a:r>
            <a:r>
              <a:rPr lang="en-US" sz="3200" u="sng" dirty="0" smtClean="0">
                <a:solidFill>
                  <a:srgbClr val="FFCC00"/>
                </a:solidFill>
              </a:rPr>
              <a:t>: </a:t>
            </a:r>
            <a:r>
              <a:rPr lang="en-US" sz="3200" u="sng" dirty="0" smtClean="0">
                <a:solidFill>
                  <a:srgbClr val="FFCC00"/>
                </a:solidFill>
              </a:rPr>
              <a:t>Deconstruction</a:t>
            </a:r>
            <a:r>
              <a:rPr lang="en-US" sz="3200" u="sng" dirty="0" smtClean="0">
                <a:solidFill>
                  <a:srgbClr val="FFCC00"/>
                </a:solidFill>
              </a:rPr>
              <a:t/>
            </a:r>
            <a:br>
              <a:rPr lang="en-US" sz="3200" u="sng" dirty="0" smtClean="0">
                <a:solidFill>
                  <a:srgbClr val="FFCC00"/>
                </a:solidFill>
              </a:rPr>
            </a:br>
            <a:endParaRPr lang="en-US" sz="3200" u="sng" dirty="0" smtClean="0">
              <a:solidFill>
                <a:srgbClr val="FFCC00"/>
              </a:solidFill>
            </a:endParaRPr>
          </a:p>
          <a:p>
            <a:pPr marL="457200" marR="0" lvl="0" indent="-457200" algn="l" defTabSz="914400" rtl="0" eaLnBrk="0" fontAlgn="base" latinLnBrk="0" hangingPunct="0">
              <a:lnSpc>
                <a:spcPct val="100000"/>
              </a:lnSpc>
              <a:spcBef>
                <a:spcPct val="0"/>
              </a:spcBef>
              <a:spcAft>
                <a:spcPct val="0"/>
              </a:spcAft>
              <a:buClrTx/>
              <a:buSzTx/>
              <a:tabLst/>
            </a:pPr>
            <a:endParaRPr kumimoji="0" lang="en-US" sz="2800" b="1" i="1" u="none" strike="noStrike" cap="none" normalizeH="0" baseline="0" dirty="0" smtClean="0">
              <a:ln>
                <a:noFill/>
              </a:ln>
              <a:effectLst/>
              <a:latin typeface="Melior"/>
              <a:ea typeface="Calibri" pitchFamily="34" charset="0"/>
              <a:cs typeface="Melior"/>
            </a:endParaRPr>
          </a:p>
        </p:txBody>
      </p:sp>
      <p:pic>
        <p:nvPicPr>
          <p:cNvPr id="12289" name="Picture 1" descr="C:\Documents and Settings\lmoore\Local Settings\Temporary Internet Files\Content.IE5\LXL80SXN\MCj03188300000[1].wmf"/>
          <p:cNvPicPr>
            <a:picLocks noChangeAspect="1" noChangeArrowheads="1"/>
          </p:cNvPicPr>
          <p:nvPr/>
        </p:nvPicPr>
        <p:blipFill>
          <a:blip r:embed="rId2"/>
          <a:srcRect/>
          <a:stretch>
            <a:fillRect/>
          </a:stretch>
        </p:blipFill>
        <p:spPr bwMode="auto">
          <a:xfrm>
            <a:off x="2667000" y="1524000"/>
            <a:ext cx="3048000" cy="3048000"/>
          </a:xfrm>
          <a:prstGeom prst="rect">
            <a:avLst/>
          </a:prstGeom>
          <a:noFill/>
        </p:spPr>
      </p:pic>
      <p:sp>
        <p:nvSpPr>
          <p:cNvPr id="4" name="TextBox 3"/>
          <p:cNvSpPr txBox="1"/>
          <p:nvPr/>
        </p:nvSpPr>
        <p:spPr>
          <a:xfrm>
            <a:off x="685800" y="5976068"/>
            <a:ext cx="7543800" cy="369332"/>
          </a:xfrm>
          <a:prstGeom prst="rect">
            <a:avLst/>
          </a:prstGeom>
          <a:noFill/>
        </p:spPr>
        <p:txBody>
          <a:bodyPr wrap="square" rtlCol="0">
            <a:spAutoFit/>
          </a:bodyPr>
          <a:lstStyle/>
          <a:p>
            <a:r>
              <a:rPr lang="en-US" sz="2000" dirty="0" smtClean="0"/>
              <a:t>National Association for Media Literacy Key </a:t>
            </a:r>
            <a:r>
              <a:rPr lang="en-US" sz="2000" dirty="0" smtClean="0"/>
              <a:t>Questions</a:t>
            </a:r>
            <a:endParaRPr lang="en-US" sz="2000" dirty="0"/>
          </a:p>
        </p:txBody>
      </p:sp>
      <p:sp>
        <p:nvSpPr>
          <p:cNvPr id="5" name="Action Button: Custom 4">
            <a:hlinkClick r:id="rId3" highlightClick="1"/>
          </p:cNvPr>
          <p:cNvSpPr/>
          <p:nvPr/>
        </p:nvSpPr>
        <p:spPr bwMode="auto">
          <a:xfrm>
            <a:off x="990600" y="5867400"/>
            <a:ext cx="6858000" cy="609600"/>
          </a:xfrm>
          <a:prstGeom prst="actionButtonBlank">
            <a:avLst/>
          </a:prstGeom>
          <a:solidFill>
            <a:schemeClr val="accent1">
              <a:alpha val="0"/>
            </a:schemeClr>
          </a:solidFill>
          <a:ln w="57150" cap="flat" cmpd="thinThick" algn="ctr">
            <a:solidFill>
              <a:srgbClr val="FFFFFF"/>
            </a:solidFill>
            <a:prstDash val="solid"/>
            <a:round/>
            <a:headEnd type="oval" w="sm" len="sm"/>
            <a:tailEnd type="triangle" w="lg" len="med"/>
          </a:ln>
          <a:effectLst/>
        </p:spPr>
        <p:txBody>
          <a:bodyPr vert="horz" wrap="square" lIns="90488" tIns="44450" rIns="90488" bIns="44450" numCol="1" rtlCol="0" anchor="t" anchorCtr="0" compatLnSpc="1">
            <a:prstTxWarp prst="textNoShape">
              <a:avLst/>
            </a:prstTxWarp>
          </a:bodyPr>
          <a:lstStyle/>
          <a:p>
            <a:pPr marL="342900" marR="0" indent="-342900" algn="ctr" defTabSz="914400" rtl="0" eaLnBrk="0" fontAlgn="base" latinLnBrk="0" hangingPunct="0">
              <a:lnSpc>
                <a:spcPct val="90000"/>
              </a:lnSpc>
              <a:spcBef>
                <a:spcPct val="20000"/>
              </a:spcBef>
              <a:spcAft>
                <a:spcPct val="0"/>
              </a:spcAft>
              <a:buClr>
                <a:schemeClr val="tx2"/>
              </a:buClr>
              <a:buSzPct val="75000"/>
              <a:buFont typeface="Wingdings" pitchFamily="2" charset="2"/>
              <a:buNone/>
              <a:tabLst/>
            </a:pPr>
            <a:endParaRPr kumimoji="0" lang="en-US" sz="2400" b="1" i="1" u="none" strike="noStrike" cap="none" normalizeH="0" baseline="0" dirty="0" smtClean="0">
              <a:ln>
                <a:noFill/>
              </a:ln>
              <a:solidFill>
                <a:schemeClr val="tx1"/>
              </a:solidFill>
              <a:effectLst>
                <a:outerShdw blurRad="38100" dist="38100" dir="2700000" algn="tl">
                  <a:srgbClr val="000000">
                    <a:alpha val="43137"/>
                  </a:srgbClr>
                </a:outerShdw>
              </a:effectLst>
              <a:latin typeface="Arial" charset="0"/>
            </a:endParaRPr>
          </a:p>
        </p:txBody>
      </p:sp>
      <p:pic>
        <p:nvPicPr>
          <p:cNvPr id="6" name="Picture 3">
            <a:hlinkClick r:id="rId4"/>
          </p:cNvPr>
          <p:cNvPicPr>
            <a:picLocks noChangeAspect="1" noChangeArrowheads="1"/>
          </p:cNvPicPr>
          <p:nvPr/>
        </p:nvPicPr>
        <p:blipFill>
          <a:blip r:embed="rId5"/>
          <a:srcRect/>
          <a:stretch>
            <a:fillRect/>
          </a:stretch>
        </p:blipFill>
        <p:spPr bwMode="auto">
          <a:xfrm>
            <a:off x="1524000" y="4800600"/>
            <a:ext cx="6019800" cy="725571"/>
          </a:xfrm>
          <a:prstGeom prst="rect">
            <a:avLst/>
          </a:prstGeom>
          <a:noFill/>
          <a:ln w="9525">
            <a:noFill/>
            <a:miter lim="800000"/>
            <a:headEnd/>
            <a:tailEnd/>
          </a:ln>
        </p:spPr>
      </p:pic>
      <p:sp>
        <p:nvSpPr>
          <p:cNvPr id="8" name="Action Button: Document 7">
            <a:hlinkClick r:id="rId6" action="ppaction://hlinkfile" highlightClick="1"/>
          </p:cNvPr>
          <p:cNvSpPr/>
          <p:nvPr/>
        </p:nvSpPr>
        <p:spPr bwMode="auto">
          <a:xfrm>
            <a:off x="8077200" y="5791200"/>
            <a:ext cx="838200" cy="838200"/>
          </a:xfrm>
          <a:prstGeom prst="actionButtonDocument">
            <a:avLst/>
          </a:prstGeom>
          <a:solidFill>
            <a:schemeClr val="accent1"/>
          </a:solidFill>
          <a:ln w="57150" cap="flat" cmpd="thinThick" algn="ctr">
            <a:solidFill>
              <a:srgbClr val="FFFFFF"/>
            </a:solidFill>
            <a:prstDash val="solid"/>
            <a:round/>
            <a:headEnd type="oval" w="sm" len="sm"/>
            <a:tailEnd type="triangle" w="lg" len="med"/>
          </a:ln>
          <a:effectLst/>
        </p:spPr>
        <p:txBody>
          <a:bodyPr vert="horz" wrap="square" lIns="90488" tIns="44450" rIns="90488" bIns="44450" numCol="1" rtlCol="0" anchor="t" anchorCtr="0" compatLnSpc="1">
            <a:prstTxWarp prst="textNoShape">
              <a:avLst/>
            </a:prstTxWarp>
          </a:bodyPr>
          <a:lstStyle/>
          <a:p>
            <a:pPr marL="342900" marR="0" indent="-342900" algn="ctr" defTabSz="914400" rtl="0" eaLnBrk="0" fontAlgn="base" latinLnBrk="0" hangingPunct="0">
              <a:lnSpc>
                <a:spcPct val="90000"/>
              </a:lnSpc>
              <a:spcBef>
                <a:spcPct val="20000"/>
              </a:spcBef>
              <a:spcAft>
                <a:spcPct val="0"/>
              </a:spcAft>
              <a:buClr>
                <a:schemeClr val="tx2"/>
              </a:buClr>
              <a:buSzPct val="75000"/>
              <a:buFont typeface="Wingdings" pitchFamily="2" charset="2"/>
              <a:buNone/>
              <a:tabLst/>
            </a:pPr>
            <a:endParaRPr kumimoji="0" lang="en-US" sz="2400" b="1" i="1" u="none" strike="noStrike" cap="none" normalizeH="0" baseline="0" smtClean="0">
              <a:ln>
                <a:noFill/>
              </a:ln>
              <a:solidFill>
                <a:schemeClr val="tx1"/>
              </a:solidFill>
              <a:effectLst>
                <a:outerShdw blurRad="38100" dist="38100" dir="2700000" algn="tl">
                  <a:srgbClr val="000000">
                    <a:alpha val="43137"/>
                  </a:srgbClr>
                </a:outerShdw>
              </a:effectLst>
              <a:latin typeface="Arial"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09" name="Rectangle 1"/>
          <p:cNvSpPr>
            <a:spLocks noChangeArrowheads="1"/>
          </p:cNvSpPr>
          <p:nvPr/>
        </p:nvSpPr>
        <p:spPr bwMode="auto">
          <a:xfrm>
            <a:off x="304800" y="0"/>
            <a:ext cx="8763000" cy="1653273"/>
          </a:xfrm>
          <a:prstGeom prst="rect">
            <a:avLst/>
          </a:prstGeom>
          <a:noFill/>
          <a:ln w="57150" cap="flat" cmpd="thinThick" algn="ctr">
            <a:noFill/>
            <a:prstDash val="solid"/>
            <a:miter lim="800000"/>
            <a:headEnd type="none" w="sm" len="sm"/>
            <a:tailEnd type="none" w="lg" len="med"/>
          </a:ln>
          <a:effectLst/>
        </p:spPr>
        <p:txBody>
          <a:bodyPr vert="horz" wrap="square" lIns="90488" tIns="44450" rIns="90488" bIns="44450" numCol="1" anchor="ctr" anchorCtr="0" compatLnSpc="1">
            <a:prstTxWarp prst="textNoShape">
              <a:avLst/>
            </a:prstTxWarp>
            <a:spAutoFit/>
          </a:bodyPr>
          <a:lstStyle/>
          <a:p>
            <a:pPr marL="0" marR="0" lvl="0" indent="0" algn="l" defTabSz="914400" rtl="0" eaLnBrk="0" fontAlgn="base" latinLnBrk="0" hangingPunct="0">
              <a:lnSpc>
                <a:spcPct val="90000"/>
              </a:lnSpc>
              <a:spcBef>
                <a:spcPct val="20000"/>
              </a:spcBef>
              <a:spcAft>
                <a:spcPct val="0"/>
              </a:spcAft>
              <a:buClr>
                <a:schemeClr val="tx2"/>
              </a:buClr>
              <a:buSzPct val="75000"/>
              <a:buFont typeface="Wingdings" pitchFamily="2" charset="2"/>
              <a:buNone/>
              <a:tabLst/>
            </a:pPr>
            <a:endParaRPr kumimoji="0" lang="en-US" b="1" i="1" u="none" strike="noStrike" cap="none" normalizeH="0" baseline="0" dirty="0" smtClean="0">
              <a:ln>
                <a:noFill/>
              </a:ln>
              <a:effectLst/>
              <a:latin typeface="Avenir 55 Roman"/>
              <a:ea typeface="Calibri" pitchFamily="34" charset="0"/>
              <a:cs typeface="Avenir 65 Medium"/>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1" i="1" u="none" strike="noStrike" cap="none" normalizeH="0" baseline="0" dirty="0" smtClean="0">
              <a:ln>
                <a:noFill/>
              </a:ln>
              <a:effectLst/>
              <a:latin typeface="Melior"/>
              <a:ea typeface="Calibri" pitchFamily="34" charset="0"/>
              <a:cs typeface="Melior"/>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3200" b="1" i="1" u="sng" strike="noStrike" cap="none" normalizeH="0" baseline="0" dirty="0" smtClean="0">
                <a:ln>
                  <a:noFill/>
                </a:ln>
                <a:solidFill>
                  <a:srgbClr val="FFCC00"/>
                </a:solidFill>
                <a:effectLst/>
                <a:latin typeface="Melior"/>
                <a:ea typeface="Calibri" pitchFamily="34" charset="0"/>
                <a:cs typeface="Melior"/>
              </a:rPr>
              <a:t>CML’s Five Key Questions: </a:t>
            </a:r>
            <a:r>
              <a:rPr kumimoji="0" lang="en-US" sz="3200" b="1" i="1" u="sng" strike="noStrike" cap="none" normalizeH="0" baseline="0" dirty="0" smtClean="0">
                <a:ln>
                  <a:noFill/>
                </a:ln>
                <a:solidFill>
                  <a:srgbClr val="FFCC00"/>
                </a:solidFill>
                <a:effectLst/>
                <a:latin typeface="Melior"/>
                <a:ea typeface="Calibri" pitchFamily="34" charset="0"/>
                <a:cs typeface="Melior"/>
              </a:rPr>
              <a:t>Construction</a:t>
            </a:r>
            <a:endParaRPr kumimoji="0" lang="en-US" sz="3200" b="1" i="1" u="sng" strike="noStrike" cap="none" normalizeH="0" baseline="0" dirty="0" smtClean="0">
              <a:ln>
                <a:noFill/>
              </a:ln>
              <a:solidFill>
                <a:srgbClr val="FFCC00"/>
              </a:solidFill>
              <a:effectLst/>
              <a:latin typeface="Arial" pitchFamily="34" charset="0"/>
            </a:endParaRPr>
          </a:p>
          <a:p>
            <a:pPr lvl="0" algn="l">
              <a:lnSpc>
                <a:spcPct val="100000"/>
              </a:lnSpc>
              <a:spcBef>
                <a:spcPct val="0"/>
              </a:spcBef>
              <a:buClrTx/>
              <a:buSzTx/>
            </a:pPr>
            <a:endParaRPr lang="en-US" dirty="0" smtClean="0">
              <a:latin typeface="Times"/>
              <a:ea typeface="Calibri" pitchFamily="34" charset="0"/>
              <a:cs typeface="Avenir 65 Medium"/>
            </a:endParaRPr>
          </a:p>
        </p:txBody>
      </p:sp>
      <p:pic>
        <p:nvPicPr>
          <p:cNvPr id="11266" name="Picture 2" descr="C:\Documents and Settings\lmoore\Local Settings\Temporary Internet Files\Content.IE5\3U9OC1KT\MCj04315230000[1].png"/>
          <p:cNvPicPr>
            <a:picLocks noChangeAspect="1" noChangeArrowheads="1"/>
          </p:cNvPicPr>
          <p:nvPr/>
        </p:nvPicPr>
        <p:blipFill>
          <a:blip r:embed="rId2"/>
          <a:srcRect/>
          <a:stretch>
            <a:fillRect/>
          </a:stretch>
        </p:blipFill>
        <p:spPr bwMode="auto">
          <a:xfrm>
            <a:off x="2514600" y="1905000"/>
            <a:ext cx="3581400" cy="3581400"/>
          </a:xfrm>
          <a:prstGeom prst="rect">
            <a:avLst/>
          </a:prstGeom>
          <a:noFill/>
        </p:spPr>
      </p:pic>
      <p:pic>
        <p:nvPicPr>
          <p:cNvPr id="4" name="Picture 3">
            <a:hlinkClick r:id="rId3"/>
          </p:cNvPr>
          <p:cNvPicPr>
            <a:picLocks noChangeAspect="1" noChangeArrowheads="1"/>
          </p:cNvPicPr>
          <p:nvPr/>
        </p:nvPicPr>
        <p:blipFill>
          <a:blip r:embed="rId4"/>
          <a:srcRect/>
          <a:stretch>
            <a:fillRect/>
          </a:stretch>
        </p:blipFill>
        <p:spPr bwMode="auto">
          <a:xfrm>
            <a:off x="1524000" y="5638800"/>
            <a:ext cx="6019800" cy="72557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85" name="Rectangle 5"/>
          <p:cNvSpPr>
            <a:spLocks noGrp="1" noChangeArrowheads="1"/>
          </p:cNvSpPr>
          <p:nvPr>
            <p:ph type="title"/>
          </p:nvPr>
        </p:nvSpPr>
        <p:spPr>
          <a:xfrm>
            <a:off x="1066800" y="228600"/>
            <a:ext cx="7696200" cy="838200"/>
          </a:xfrm>
        </p:spPr>
        <p:txBody>
          <a:bodyPr/>
          <a:lstStyle/>
          <a:p>
            <a:pPr>
              <a:defRPr/>
            </a:pPr>
            <a:r>
              <a:rPr lang="en-US" b="1" dirty="0" smtClean="0">
                <a:latin typeface="Arial Rounded MT Bold" pitchFamily="34" charset="0"/>
              </a:rPr>
              <a:t>Manipulating Images</a:t>
            </a:r>
          </a:p>
        </p:txBody>
      </p:sp>
      <p:sp>
        <p:nvSpPr>
          <p:cNvPr id="481286" name="Rectangle 6"/>
          <p:cNvSpPr>
            <a:spLocks noGrp="1" noChangeArrowheads="1"/>
          </p:cNvSpPr>
          <p:nvPr>
            <p:ph type="body" idx="1"/>
          </p:nvPr>
        </p:nvSpPr>
        <p:spPr>
          <a:xfrm>
            <a:off x="762000" y="763587"/>
            <a:ext cx="8001000" cy="5103813"/>
          </a:xfrm>
        </p:spPr>
        <p:txBody>
          <a:bodyPr/>
          <a:lstStyle/>
          <a:p>
            <a:pPr>
              <a:lnSpc>
                <a:spcPct val="90000"/>
              </a:lnSpc>
              <a:buFont typeface="Monotype Sorts" pitchFamily="2" charset="2"/>
              <a:buNone/>
              <a:defRPr/>
            </a:pPr>
            <a:r>
              <a:rPr lang="en-US" b="1" i="1" dirty="0" smtClean="0">
                <a:effectLst/>
              </a:rPr>
              <a:t/>
            </a:r>
            <a:br>
              <a:rPr lang="en-US" b="1" i="1" dirty="0" smtClean="0">
                <a:effectLst/>
              </a:rPr>
            </a:br>
            <a:r>
              <a:rPr lang="en-US" sz="2400" b="1" dirty="0" smtClean="0">
                <a:effectLst/>
                <a:latin typeface="Arial" pitchFamily="34" charset="0"/>
                <a:cs typeface="Arial" pitchFamily="34" charset="0"/>
              </a:rPr>
              <a:t>The belief that "the camera never lies" betrays the fact that someone chose what, when, where, why, and how to photograph. Every step a photographer makes in taking a picture involves subjective choices, from the camera angle (looking up, looking down, eye level) to the framing (what to include and what to leave out) to the moment of exposure (when to shoot and when to wait). A photograph is always a decontextualized representation of</a:t>
            </a:r>
            <a:r>
              <a:rPr lang="en-US" sz="2400" b="1" dirty="0" smtClean="0">
                <a:latin typeface="Arial" pitchFamily="34" charset="0"/>
                <a:cs typeface="Arial" pitchFamily="34" charset="0"/>
              </a:rPr>
              <a:t> </a:t>
            </a:r>
            <a:r>
              <a:rPr lang="en-US" sz="2400" b="1" dirty="0" smtClean="0">
                <a:effectLst/>
                <a:latin typeface="Arial" pitchFamily="34" charset="0"/>
                <a:cs typeface="Arial" pitchFamily="34" charset="0"/>
              </a:rPr>
              <a:t>reality recorded by a human being who makes conscious and even unconscious choices based on his or </a:t>
            </a:r>
            <a:br>
              <a:rPr lang="en-US" sz="2400" b="1" dirty="0" smtClean="0">
                <a:effectLst/>
                <a:latin typeface="Arial" pitchFamily="34" charset="0"/>
                <a:cs typeface="Arial" pitchFamily="34" charset="0"/>
              </a:rPr>
            </a:br>
            <a:r>
              <a:rPr lang="en-US" sz="2400" b="1" dirty="0" smtClean="0">
                <a:effectLst/>
                <a:latin typeface="Arial" pitchFamily="34" charset="0"/>
                <a:cs typeface="Arial" pitchFamily="34" charset="0"/>
              </a:rPr>
              <a:t>her cultural upbringing, experiences </a:t>
            </a:r>
            <a:br>
              <a:rPr lang="en-US" sz="2400" b="1" dirty="0" smtClean="0">
                <a:effectLst/>
                <a:latin typeface="Arial" pitchFamily="34" charset="0"/>
                <a:cs typeface="Arial" pitchFamily="34" charset="0"/>
              </a:rPr>
            </a:br>
            <a:r>
              <a:rPr lang="en-US" sz="2400" b="1" dirty="0" smtClean="0">
                <a:effectLst/>
                <a:latin typeface="Arial" pitchFamily="34" charset="0"/>
                <a:cs typeface="Arial" pitchFamily="34" charset="0"/>
              </a:rPr>
              <a:t>and biases.</a:t>
            </a:r>
            <a:r>
              <a:rPr lang="en-US" sz="2400" dirty="0" smtClean="0">
                <a:latin typeface="Arial" pitchFamily="34" charset="0"/>
                <a:cs typeface="Arial" pitchFamily="34" charset="0"/>
              </a:rPr>
              <a:t> </a:t>
            </a:r>
          </a:p>
        </p:txBody>
      </p:sp>
      <p:sp>
        <p:nvSpPr>
          <p:cNvPr id="14340" name="Text Box 7"/>
          <p:cNvSpPr txBox="1">
            <a:spLocks noChangeArrowheads="1"/>
          </p:cNvSpPr>
          <p:nvPr/>
        </p:nvSpPr>
        <p:spPr bwMode="auto">
          <a:xfrm>
            <a:off x="1066800" y="6018213"/>
            <a:ext cx="7696200" cy="611187"/>
          </a:xfrm>
          <a:prstGeom prst="rect">
            <a:avLst/>
          </a:prstGeom>
          <a:noFill/>
          <a:ln w="12700">
            <a:noFill/>
            <a:miter lim="800000"/>
            <a:headEnd/>
            <a:tailEnd/>
          </a:ln>
        </p:spPr>
        <p:txBody>
          <a:bodyPr>
            <a:spAutoFit/>
          </a:bodyPr>
          <a:lstStyle/>
          <a:p>
            <a:pPr>
              <a:lnSpc>
                <a:spcPct val="100000"/>
              </a:lnSpc>
              <a:spcBef>
                <a:spcPct val="0"/>
              </a:spcBef>
              <a:buClrTx/>
              <a:buSzTx/>
              <a:buFontTx/>
              <a:buNone/>
            </a:pPr>
            <a:r>
              <a:rPr lang="en-US" sz="1800" dirty="0">
                <a:latin typeface="Arial Narrow" pitchFamily="34" charset="0"/>
              </a:rPr>
              <a:t>From “The Camera Always Lies: Breaking the Myth of Objectivity”   Jeff Share, </a:t>
            </a:r>
            <a:r>
              <a:rPr lang="en-US" b="0" i="0" dirty="0">
                <a:latin typeface="Times New Roman" pitchFamily="18" charset="0"/>
              </a:rPr>
              <a:t/>
            </a:r>
            <a:br>
              <a:rPr lang="en-US" b="0" i="0" dirty="0">
                <a:latin typeface="Times New Roman" pitchFamily="18" charset="0"/>
              </a:rPr>
            </a:br>
            <a:r>
              <a:rPr lang="en-US" sz="1600" dirty="0"/>
              <a:t>© 2002-2003 Center for Media Literacy</a:t>
            </a:r>
          </a:p>
        </p:txBody>
      </p:sp>
      <p:pic>
        <p:nvPicPr>
          <p:cNvPr id="14341" name="Picture 8" descr="MCj03078540000[1]">
            <a:hlinkClick r:id="rId2" action="ppaction://hlinkfile"/>
          </p:cNvPr>
          <p:cNvPicPr>
            <a:picLocks noChangeAspect="1" noChangeArrowheads="1"/>
          </p:cNvPicPr>
          <p:nvPr/>
        </p:nvPicPr>
        <p:blipFill>
          <a:blip r:embed="rId3"/>
          <a:srcRect/>
          <a:stretch>
            <a:fillRect/>
          </a:stretch>
        </p:blipFill>
        <p:spPr bwMode="auto">
          <a:xfrm flipH="1">
            <a:off x="7515225" y="4421188"/>
            <a:ext cx="1323975" cy="16748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7715250" cy="1143000"/>
          </a:xfrm>
        </p:spPr>
        <p:txBody>
          <a:bodyPr/>
          <a:lstStyle/>
          <a:p>
            <a:r>
              <a:rPr lang="en-US" dirty="0" smtClean="0"/>
              <a:t>Construction of A Photo Image</a:t>
            </a:r>
            <a:endParaRPr lang="en-US" dirty="0"/>
          </a:p>
        </p:txBody>
      </p:sp>
    </p:spTree>
    <p:controls>
      <p:control spid="195586" name="ShockwaveFlash1" r:id="rId2" imgW="8307360" imgH="5105520"/>
    </p:controls>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a:xfrm>
            <a:off x="1219200" y="457200"/>
            <a:ext cx="7715250" cy="1143000"/>
          </a:xfrm>
        </p:spPr>
        <p:txBody>
          <a:bodyPr/>
          <a:lstStyle/>
          <a:p>
            <a:pPr>
              <a:defRPr/>
            </a:pPr>
            <a:r>
              <a:rPr lang="en-US" b="1" dirty="0" smtClean="0">
                <a:latin typeface="Arial" charset="0"/>
              </a:rPr>
              <a:t>Parts of A Story</a:t>
            </a:r>
          </a:p>
        </p:txBody>
      </p:sp>
      <p:sp>
        <p:nvSpPr>
          <p:cNvPr id="400387" name="Rectangle 3"/>
          <p:cNvSpPr>
            <a:spLocks noGrp="1" noChangeArrowheads="1"/>
          </p:cNvSpPr>
          <p:nvPr>
            <p:ph type="body" idx="1"/>
          </p:nvPr>
        </p:nvSpPr>
        <p:spPr>
          <a:xfrm>
            <a:off x="1200150" y="1600200"/>
            <a:ext cx="7791450" cy="4114800"/>
          </a:xfrm>
        </p:spPr>
        <p:txBody>
          <a:bodyPr/>
          <a:lstStyle/>
          <a:p>
            <a:pPr>
              <a:lnSpc>
                <a:spcPct val="90000"/>
              </a:lnSpc>
              <a:buFont typeface="Wingdings" pitchFamily="2" charset="2"/>
              <a:buNone/>
              <a:defRPr/>
            </a:pPr>
            <a:r>
              <a:rPr lang="en-US" sz="2800" b="1" dirty="0" smtClean="0">
                <a:latin typeface="Arial" charset="0"/>
              </a:rPr>
              <a:t>TV and movie stories start as written</a:t>
            </a:r>
          </a:p>
          <a:p>
            <a:pPr>
              <a:lnSpc>
                <a:spcPct val="90000"/>
              </a:lnSpc>
              <a:buFont typeface="Wingdings" pitchFamily="2" charset="2"/>
              <a:buNone/>
              <a:defRPr/>
            </a:pPr>
            <a:r>
              <a:rPr lang="en-US" sz="2800" b="1" dirty="0" smtClean="0">
                <a:latin typeface="Arial" charset="0"/>
              </a:rPr>
              <a:t>stories (scripts) and have the same parts such as:</a:t>
            </a:r>
          </a:p>
          <a:p>
            <a:pPr>
              <a:lnSpc>
                <a:spcPct val="90000"/>
              </a:lnSpc>
              <a:buFont typeface="Wingdings" pitchFamily="2" charset="2"/>
              <a:buChar char="q"/>
              <a:defRPr/>
            </a:pPr>
            <a:r>
              <a:rPr lang="en-US" sz="2800" b="1" dirty="0" smtClean="0">
                <a:latin typeface="Arial" charset="0"/>
              </a:rPr>
              <a:t>Title</a:t>
            </a:r>
          </a:p>
          <a:p>
            <a:pPr>
              <a:lnSpc>
                <a:spcPct val="90000"/>
              </a:lnSpc>
              <a:buFont typeface="Wingdings" pitchFamily="2" charset="2"/>
              <a:buChar char="q"/>
              <a:defRPr/>
            </a:pPr>
            <a:r>
              <a:rPr lang="en-US" sz="2800" b="1" dirty="0" smtClean="0">
                <a:latin typeface="Arial" charset="0"/>
              </a:rPr>
              <a:t>Characters</a:t>
            </a:r>
          </a:p>
          <a:p>
            <a:pPr>
              <a:lnSpc>
                <a:spcPct val="90000"/>
              </a:lnSpc>
              <a:buFont typeface="Wingdings" pitchFamily="2" charset="2"/>
              <a:buChar char="q"/>
              <a:defRPr/>
            </a:pPr>
            <a:r>
              <a:rPr lang="en-US" sz="2800" b="1" dirty="0" smtClean="0">
                <a:latin typeface="Arial" charset="0"/>
              </a:rPr>
              <a:t>Setting</a:t>
            </a:r>
          </a:p>
          <a:p>
            <a:pPr>
              <a:lnSpc>
                <a:spcPct val="90000"/>
              </a:lnSpc>
              <a:buFont typeface="Wingdings" pitchFamily="2" charset="2"/>
              <a:buChar char="q"/>
              <a:defRPr/>
            </a:pPr>
            <a:r>
              <a:rPr lang="en-US" sz="2800" b="1" dirty="0" smtClean="0">
                <a:latin typeface="Arial" charset="0"/>
              </a:rPr>
              <a:t>Plot</a:t>
            </a:r>
          </a:p>
          <a:p>
            <a:pPr>
              <a:lnSpc>
                <a:spcPct val="90000"/>
              </a:lnSpc>
              <a:buFont typeface="Wingdings" pitchFamily="2" charset="2"/>
              <a:buChar char="q"/>
              <a:defRPr/>
            </a:pPr>
            <a:r>
              <a:rPr lang="en-US" sz="2800" b="1" dirty="0" smtClean="0">
                <a:latin typeface="Arial" charset="0"/>
              </a:rPr>
              <a:t>Problems and solutions </a:t>
            </a:r>
            <a:br>
              <a:rPr lang="en-US" sz="2800" b="1" dirty="0" smtClean="0">
                <a:latin typeface="Arial" charset="0"/>
              </a:rPr>
            </a:br>
            <a:r>
              <a:rPr lang="en-US" sz="2800" b="1" dirty="0" smtClean="0">
                <a:latin typeface="Arial" charset="0"/>
              </a:rPr>
              <a:t>(conflict)</a:t>
            </a:r>
          </a:p>
          <a:p>
            <a:pPr>
              <a:lnSpc>
                <a:spcPct val="90000"/>
              </a:lnSpc>
              <a:buFont typeface="Wingdings" pitchFamily="2" charset="2"/>
              <a:buNone/>
              <a:defRPr/>
            </a:pPr>
            <a:r>
              <a:rPr lang="en-US" sz="2400" b="1" i="1" dirty="0" smtClean="0">
                <a:latin typeface="Arial" charset="0"/>
              </a:rPr>
              <a:t>    </a:t>
            </a:r>
          </a:p>
          <a:p>
            <a:pPr>
              <a:lnSpc>
                <a:spcPct val="90000"/>
              </a:lnSpc>
              <a:buFont typeface="Wingdings" pitchFamily="2" charset="2"/>
              <a:buNone/>
              <a:defRPr/>
            </a:pPr>
            <a:endParaRPr lang="en-US" sz="2400" b="1" i="1" dirty="0" smtClean="0">
              <a:latin typeface="Arial" charset="0"/>
            </a:endParaRPr>
          </a:p>
        </p:txBody>
      </p:sp>
      <p:pic>
        <p:nvPicPr>
          <p:cNvPr id="40964" name="Picture 4" descr="MCBD06990_0000[1]"/>
          <p:cNvPicPr>
            <a:picLocks noChangeAspect="1" noChangeArrowheads="1"/>
          </p:cNvPicPr>
          <p:nvPr/>
        </p:nvPicPr>
        <p:blipFill>
          <a:blip r:embed="rId3"/>
          <a:srcRect/>
          <a:stretch>
            <a:fillRect/>
          </a:stretch>
        </p:blipFill>
        <p:spPr bwMode="auto">
          <a:xfrm>
            <a:off x="5486400" y="3336925"/>
            <a:ext cx="3429000" cy="2911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p:txBody>
          <a:bodyPr/>
          <a:lstStyle/>
          <a:p>
            <a:pPr>
              <a:defRPr/>
            </a:pPr>
            <a:r>
              <a:rPr lang="en-US" dirty="0" smtClean="0">
                <a:latin typeface="Arial" charset="0"/>
              </a:rPr>
              <a:t>Video Media is created in three stages:</a:t>
            </a:r>
          </a:p>
        </p:txBody>
      </p:sp>
      <p:sp>
        <p:nvSpPr>
          <p:cNvPr id="133123" name="Rectangle 3"/>
          <p:cNvSpPr>
            <a:spLocks noGrp="1" noChangeArrowheads="1"/>
          </p:cNvSpPr>
          <p:nvPr>
            <p:ph type="body" idx="1"/>
          </p:nvPr>
        </p:nvSpPr>
        <p:spPr>
          <a:xfrm>
            <a:off x="1181100" y="2438400"/>
            <a:ext cx="7791450" cy="4114800"/>
          </a:xfrm>
        </p:spPr>
        <p:txBody>
          <a:bodyPr/>
          <a:lstStyle/>
          <a:p>
            <a:pPr>
              <a:buFont typeface="Wingdings" pitchFamily="2" charset="2"/>
              <a:buChar char="q"/>
              <a:defRPr/>
            </a:pPr>
            <a:r>
              <a:rPr lang="en-US" sz="3600" b="1" dirty="0" smtClean="0">
                <a:effectLst/>
                <a:latin typeface="Arial" charset="0"/>
              </a:rPr>
              <a:t>Pre-Production </a:t>
            </a:r>
          </a:p>
          <a:p>
            <a:pPr>
              <a:buFont typeface="Wingdings" pitchFamily="2" charset="2"/>
              <a:buChar char="q"/>
              <a:defRPr/>
            </a:pPr>
            <a:r>
              <a:rPr lang="en-US" sz="3600" b="1" dirty="0" smtClean="0">
                <a:effectLst/>
                <a:latin typeface="Arial" charset="0"/>
              </a:rPr>
              <a:t>Production</a:t>
            </a:r>
          </a:p>
          <a:p>
            <a:pPr>
              <a:buFont typeface="Wingdings" pitchFamily="2" charset="2"/>
              <a:buChar char="q"/>
              <a:defRPr/>
            </a:pPr>
            <a:r>
              <a:rPr lang="en-US" sz="3600" b="1" dirty="0" smtClean="0">
                <a:effectLst/>
                <a:latin typeface="Arial" charset="0"/>
              </a:rPr>
              <a:t>Post - Production</a:t>
            </a:r>
          </a:p>
          <a:p>
            <a:pPr>
              <a:buFont typeface="Wingdings" pitchFamily="2" charset="2"/>
              <a:buChar char="q"/>
              <a:defRPr/>
            </a:pPr>
            <a:endParaRPr lang="en-US" dirty="0" smtClean="0">
              <a:latin typeface="Arial" charset="0"/>
            </a:endParaRPr>
          </a:p>
        </p:txBody>
      </p:sp>
      <p:pic>
        <p:nvPicPr>
          <p:cNvPr id="43012" name="Picture 4" descr="bd19706_"/>
          <p:cNvPicPr>
            <a:picLocks noChangeAspect="1" noChangeArrowheads="1"/>
          </p:cNvPicPr>
          <p:nvPr/>
        </p:nvPicPr>
        <p:blipFill>
          <a:blip r:embed="rId3"/>
          <a:srcRect/>
          <a:stretch>
            <a:fillRect/>
          </a:stretch>
        </p:blipFill>
        <p:spPr bwMode="auto">
          <a:xfrm>
            <a:off x="5105400" y="4956175"/>
            <a:ext cx="1616075" cy="1673225"/>
          </a:xfrm>
          <a:prstGeom prst="rect">
            <a:avLst/>
          </a:prstGeom>
          <a:noFill/>
          <a:ln w="9525">
            <a:noFill/>
            <a:miter lim="800000"/>
            <a:headEnd/>
            <a:tailEnd/>
          </a:ln>
        </p:spPr>
      </p:pic>
      <p:pic>
        <p:nvPicPr>
          <p:cNvPr id="43013" name="Picture 5" descr="bd05012_"/>
          <p:cNvPicPr>
            <a:picLocks noChangeAspect="1" noChangeArrowheads="1"/>
          </p:cNvPicPr>
          <p:nvPr/>
        </p:nvPicPr>
        <p:blipFill>
          <a:blip r:embed="rId4"/>
          <a:srcRect/>
          <a:stretch>
            <a:fillRect/>
          </a:stretch>
        </p:blipFill>
        <p:spPr bwMode="auto">
          <a:xfrm>
            <a:off x="6381750" y="1371600"/>
            <a:ext cx="2000250" cy="1749425"/>
          </a:xfrm>
          <a:prstGeom prst="rect">
            <a:avLst/>
          </a:prstGeom>
          <a:noFill/>
          <a:ln w="9525">
            <a:noFill/>
            <a:miter lim="800000"/>
            <a:headEnd/>
            <a:tailEnd/>
          </a:ln>
        </p:spPr>
      </p:pic>
      <p:pic>
        <p:nvPicPr>
          <p:cNvPr id="43014" name="Picture 6" descr="Camera graphic"/>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6327775" y="3152775"/>
            <a:ext cx="3502025" cy="34004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a:xfrm>
            <a:off x="76200" y="533400"/>
            <a:ext cx="7086600" cy="990600"/>
          </a:xfrm>
        </p:spPr>
        <p:txBody>
          <a:bodyPr/>
          <a:lstStyle/>
          <a:p>
            <a:pPr>
              <a:defRPr/>
            </a:pPr>
            <a:r>
              <a:rPr lang="en-US" sz="4000" dirty="0" smtClean="0">
                <a:latin typeface="Arial" charset="0"/>
              </a:rPr>
              <a:t>All Media Begins With Writing</a:t>
            </a:r>
          </a:p>
        </p:txBody>
      </p:sp>
      <p:sp>
        <p:nvSpPr>
          <p:cNvPr id="89091" name="Rectangle 3"/>
          <p:cNvSpPr>
            <a:spLocks noGrp="1" noChangeArrowheads="1"/>
          </p:cNvSpPr>
          <p:nvPr>
            <p:ph type="body" idx="1"/>
          </p:nvPr>
        </p:nvSpPr>
        <p:spPr>
          <a:xfrm>
            <a:off x="533400" y="2286000"/>
            <a:ext cx="8077200" cy="4114800"/>
          </a:xfrm>
        </p:spPr>
        <p:txBody>
          <a:bodyPr/>
          <a:lstStyle/>
          <a:p>
            <a:pPr>
              <a:lnSpc>
                <a:spcPct val="90000"/>
              </a:lnSpc>
              <a:buFont typeface="Wingdings" pitchFamily="2" charset="2"/>
              <a:buChar char="q"/>
              <a:defRPr/>
            </a:pPr>
            <a:r>
              <a:rPr lang="en-US" sz="2800" dirty="0" smtClean="0">
                <a:solidFill>
                  <a:srgbClr val="FFFFFF"/>
                </a:solidFill>
                <a:latin typeface="Arial" charset="0"/>
              </a:rPr>
              <a:t>Two main ways of planning are scripts and storyboards</a:t>
            </a:r>
          </a:p>
          <a:p>
            <a:pPr>
              <a:lnSpc>
                <a:spcPct val="90000"/>
              </a:lnSpc>
              <a:buFont typeface="Wingdings" pitchFamily="2" charset="2"/>
              <a:buChar char="q"/>
              <a:defRPr/>
            </a:pPr>
            <a:r>
              <a:rPr lang="en-US" sz="2800" dirty="0" smtClean="0">
                <a:solidFill>
                  <a:srgbClr val="FFFFFF"/>
                </a:solidFill>
                <a:latin typeface="Arial" charset="0"/>
              </a:rPr>
              <a:t>Scripts take many forms but should have a place for both audio (sound) and video (picture) </a:t>
            </a:r>
          </a:p>
          <a:p>
            <a:pPr>
              <a:lnSpc>
                <a:spcPct val="90000"/>
              </a:lnSpc>
              <a:buFont typeface="Wingdings" pitchFamily="2" charset="2"/>
              <a:buChar char="q"/>
              <a:defRPr/>
            </a:pPr>
            <a:r>
              <a:rPr lang="en-US" sz="2800" dirty="0" smtClean="0">
                <a:solidFill>
                  <a:srgbClr val="FFFFFF"/>
                </a:solidFill>
                <a:latin typeface="Arial" charset="0"/>
              </a:rPr>
              <a:t>Storyboards are really comic strip versions of production where shots are drawn with the audio written as captions underneath</a:t>
            </a:r>
          </a:p>
        </p:txBody>
      </p:sp>
      <p:pic>
        <p:nvPicPr>
          <p:cNvPr id="44036" name="Picture 7" descr="MMj02969540000[1]"/>
          <p:cNvPicPr>
            <a:picLocks noChangeAspect="1" noChangeArrowheads="1" noCrop="1"/>
          </p:cNvPicPr>
          <p:nvPr/>
        </p:nvPicPr>
        <p:blipFill>
          <a:blip r:embed="rId3"/>
          <a:srcRect/>
          <a:stretch>
            <a:fillRect/>
          </a:stretch>
        </p:blipFill>
        <p:spPr bwMode="auto">
          <a:xfrm>
            <a:off x="6934200" y="228600"/>
            <a:ext cx="2057400" cy="1784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2667000" y="228600"/>
            <a:ext cx="3886200" cy="1066800"/>
          </a:xfrm>
        </p:spPr>
        <p:txBody>
          <a:bodyPr/>
          <a:lstStyle/>
          <a:p>
            <a:pPr>
              <a:defRPr/>
            </a:pPr>
            <a:r>
              <a:rPr lang="en-US" sz="4000" dirty="0" smtClean="0">
                <a:latin typeface="Arial" charset="0"/>
              </a:rPr>
              <a:t>Script Example</a:t>
            </a:r>
          </a:p>
        </p:txBody>
      </p:sp>
      <p:sp>
        <p:nvSpPr>
          <p:cNvPr id="60419" name="Rectangle 3"/>
          <p:cNvSpPr>
            <a:spLocks noGrp="1" noChangeArrowheads="1"/>
          </p:cNvSpPr>
          <p:nvPr>
            <p:ph type="body" sz="half" idx="1"/>
          </p:nvPr>
        </p:nvSpPr>
        <p:spPr>
          <a:xfrm>
            <a:off x="533400" y="1371600"/>
            <a:ext cx="3886200" cy="5486400"/>
          </a:xfrm>
        </p:spPr>
        <p:txBody>
          <a:bodyPr/>
          <a:lstStyle/>
          <a:p>
            <a:pPr>
              <a:lnSpc>
                <a:spcPct val="80000"/>
              </a:lnSpc>
              <a:buFont typeface="Monotype Sorts" pitchFamily="2" charset="2"/>
              <a:buNone/>
              <a:defRPr/>
            </a:pPr>
            <a:r>
              <a:rPr lang="en-US" sz="2400" dirty="0" smtClean="0"/>
              <a:t>          </a:t>
            </a:r>
            <a:r>
              <a:rPr lang="en-US" sz="2400" dirty="0" smtClean="0">
                <a:latin typeface="Arial" charset="0"/>
              </a:rPr>
              <a:t>Video</a:t>
            </a:r>
          </a:p>
          <a:p>
            <a:pPr>
              <a:lnSpc>
                <a:spcPct val="80000"/>
              </a:lnSpc>
              <a:buFont typeface="Monotype Sorts" pitchFamily="2" charset="2"/>
              <a:buNone/>
              <a:defRPr/>
            </a:pPr>
            <a:endParaRPr lang="en-US" sz="1600" dirty="0" smtClean="0">
              <a:latin typeface="Arial" charset="0"/>
            </a:endParaRPr>
          </a:p>
          <a:p>
            <a:pPr>
              <a:lnSpc>
                <a:spcPct val="80000"/>
              </a:lnSpc>
              <a:buFont typeface="Monotype Sorts" pitchFamily="2" charset="2"/>
              <a:buNone/>
              <a:defRPr/>
            </a:pPr>
            <a:r>
              <a:rPr lang="en-US" sz="1800" dirty="0" smtClean="0">
                <a:latin typeface="Arial" charset="0"/>
              </a:rPr>
              <a:t>EST.  Shot -of school building</a:t>
            </a:r>
          </a:p>
          <a:p>
            <a:pPr>
              <a:lnSpc>
                <a:spcPct val="80000"/>
              </a:lnSpc>
              <a:buFont typeface="Monotype Sorts" pitchFamily="2" charset="2"/>
              <a:buNone/>
              <a:defRPr/>
            </a:pPr>
            <a:endParaRPr lang="en-US" sz="1800" dirty="0" smtClean="0">
              <a:latin typeface="Arial" charset="0"/>
            </a:endParaRPr>
          </a:p>
          <a:p>
            <a:pPr>
              <a:lnSpc>
                <a:spcPct val="80000"/>
              </a:lnSpc>
              <a:buFont typeface="Monotype Sorts" pitchFamily="2" charset="2"/>
              <a:buNone/>
              <a:defRPr/>
            </a:pPr>
            <a:endParaRPr lang="en-US" sz="1800" dirty="0" smtClean="0">
              <a:latin typeface="Arial" charset="0"/>
            </a:endParaRPr>
          </a:p>
          <a:p>
            <a:pPr>
              <a:lnSpc>
                <a:spcPct val="80000"/>
              </a:lnSpc>
              <a:buFont typeface="Monotype Sorts" pitchFamily="2" charset="2"/>
              <a:buNone/>
              <a:defRPr/>
            </a:pPr>
            <a:r>
              <a:rPr lang="en-US" sz="1800" dirty="0" smtClean="0">
                <a:latin typeface="Arial" charset="0"/>
              </a:rPr>
              <a:t>Med. Shot- Student host pointing at  </a:t>
            </a:r>
          </a:p>
          <a:p>
            <a:pPr>
              <a:lnSpc>
                <a:spcPct val="80000"/>
              </a:lnSpc>
              <a:buFont typeface="Monotype Sorts" pitchFamily="2" charset="2"/>
              <a:buNone/>
              <a:defRPr/>
            </a:pPr>
            <a:r>
              <a:rPr lang="en-US" sz="1800" dirty="0" smtClean="0">
                <a:latin typeface="Arial" charset="0"/>
              </a:rPr>
              <a:t>                  building</a:t>
            </a:r>
          </a:p>
          <a:p>
            <a:pPr>
              <a:lnSpc>
                <a:spcPct val="80000"/>
              </a:lnSpc>
              <a:buFont typeface="Monotype Sorts" pitchFamily="2" charset="2"/>
              <a:buNone/>
              <a:defRPr/>
            </a:pPr>
            <a:endParaRPr lang="en-US" sz="1800" dirty="0" smtClean="0">
              <a:latin typeface="Arial" charset="0"/>
            </a:endParaRPr>
          </a:p>
          <a:p>
            <a:pPr>
              <a:lnSpc>
                <a:spcPct val="80000"/>
              </a:lnSpc>
              <a:buFont typeface="Monotype Sorts" pitchFamily="2" charset="2"/>
              <a:buNone/>
              <a:defRPr/>
            </a:pPr>
            <a:r>
              <a:rPr lang="en-US" sz="1800" dirty="0" smtClean="0">
                <a:latin typeface="Arial" charset="0"/>
              </a:rPr>
              <a:t>WS. Shot – Student walks through   </a:t>
            </a:r>
          </a:p>
          <a:p>
            <a:pPr>
              <a:lnSpc>
                <a:spcPct val="80000"/>
              </a:lnSpc>
              <a:buFont typeface="Monotype Sorts" pitchFamily="2" charset="2"/>
              <a:buNone/>
              <a:defRPr/>
            </a:pPr>
            <a:r>
              <a:rPr lang="en-US" sz="1800" dirty="0" smtClean="0">
                <a:latin typeface="Arial" charset="0"/>
              </a:rPr>
              <a:t>                      door</a:t>
            </a:r>
          </a:p>
          <a:p>
            <a:pPr>
              <a:lnSpc>
                <a:spcPct val="80000"/>
              </a:lnSpc>
              <a:buFont typeface="Monotype Sorts" pitchFamily="2" charset="2"/>
              <a:buNone/>
              <a:defRPr/>
            </a:pPr>
            <a:r>
              <a:rPr lang="en-US" sz="1800" dirty="0" smtClean="0">
                <a:latin typeface="Arial" charset="0"/>
              </a:rPr>
              <a:t>Med. 2 shot- Host and school director</a:t>
            </a:r>
          </a:p>
          <a:p>
            <a:pPr>
              <a:lnSpc>
                <a:spcPct val="80000"/>
              </a:lnSpc>
              <a:buFont typeface="Monotype Sorts" pitchFamily="2" charset="2"/>
              <a:buNone/>
              <a:defRPr/>
            </a:pPr>
            <a:endParaRPr lang="en-US" sz="1800" dirty="0" smtClean="0">
              <a:latin typeface="Arial" charset="0"/>
            </a:endParaRPr>
          </a:p>
          <a:p>
            <a:pPr>
              <a:lnSpc>
                <a:spcPct val="80000"/>
              </a:lnSpc>
              <a:buFont typeface="Monotype Sorts" pitchFamily="2" charset="2"/>
              <a:buNone/>
              <a:defRPr/>
            </a:pPr>
            <a:endParaRPr lang="en-US" sz="1800" dirty="0" smtClean="0">
              <a:latin typeface="Arial" charset="0"/>
            </a:endParaRPr>
          </a:p>
          <a:p>
            <a:pPr>
              <a:lnSpc>
                <a:spcPct val="80000"/>
              </a:lnSpc>
              <a:buFont typeface="Monotype Sorts" pitchFamily="2" charset="2"/>
              <a:buNone/>
              <a:defRPr/>
            </a:pPr>
            <a:r>
              <a:rPr lang="en-US" sz="1800" dirty="0" smtClean="0">
                <a:latin typeface="Arial" charset="0"/>
              </a:rPr>
              <a:t>CU- Director’s face as he is talking</a:t>
            </a:r>
          </a:p>
          <a:p>
            <a:pPr>
              <a:lnSpc>
                <a:spcPct val="80000"/>
              </a:lnSpc>
              <a:buFont typeface="Monotype Sorts" pitchFamily="2" charset="2"/>
              <a:buNone/>
              <a:defRPr/>
            </a:pPr>
            <a:endParaRPr lang="en-US" sz="1800" dirty="0" smtClean="0">
              <a:latin typeface="Arial" charset="0"/>
            </a:endParaRPr>
          </a:p>
          <a:p>
            <a:pPr>
              <a:lnSpc>
                <a:spcPct val="80000"/>
              </a:lnSpc>
              <a:buFont typeface="Monotype Sorts" pitchFamily="2" charset="2"/>
              <a:buNone/>
              <a:defRPr/>
            </a:pPr>
            <a:endParaRPr lang="en-US" sz="1800" dirty="0" smtClean="0">
              <a:latin typeface="Arial" charset="0"/>
            </a:endParaRPr>
          </a:p>
          <a:p>
            <a:pPr>
              <a:lnSpc>
                <a:spcPct val="80000"/>
              </a:lnSpc>
              <a:buFont typeface="Monotype Sorts" pitchFamily="2" charset="2"/>
              <a:buNone/>
              <a:defRPr/>
            </a:pPr>
            <a:r>
              <a:rPr lang="en-US" sz="1800" dirty="0" smtClean="0">
                <a:latin typeface="Arial" charset="0"/>
              </a:rPr>
              <a:t>EST. Shot- Scriptwriter’s office with  her at her computer</a:t>
            </a:r>
          </a:p>
        </p:txBody>
      </p:sp>
      <p:sp>
        <p:nvSpPr>
          <p:cNvPr id="60420" name="Rectangle 4"/>
          <p:cNvSpPr>
            <a:spLocks noGrp="1" noChangeArrowheads="1"/>
          </p:cNvSpPr>
          <p:nvPr>
            <p:ph type="body" sz="half" idx="2"/>
          </p:nvPr>
        </p:nvSpPr>
        <p:spPr>
          <a:xfrm>
            <a:off x="4800600" y="1371600"/>
            <a:ext cx="3962400" cy="5486400"/>
          </a:xfrm>
        </p:spPr>
        <p:txBody>
          <a:bodyPr/>
          <a:lstStyle/>
          <a:p>
            <a:pPr>
              <a:lnSpc>
                <a:spcPct val="80000"/>
              </a:lnSpc>
              <a:buFont typeface="Monotype Sorts" pitchFamily="2" charset="2"/>
              <a:buNone/>
              <a:defRPr/>
            </a:pPr>
            <a:r>
              <a:rPr lang="en-US" sz="2400" dirty="0" smtClean="0"/>
              <a:t>            </a:t>
            </a:r>
            <a:r>
              <a:rPr lang="en-US" sz="2400" dirty="0" smtClean="0">
                <a:latin typeface="Arial" charset="0"/>
              </a:rPr>
              <a:t>Audio</a:t>
            </a:r>
          </a:p>
          <a:p>
            <a:pPr>
              <a:lnSpc>
                <a:spcPct val="80000"/>
              </a:lnSpc>
              <a:buFont typeface="Monotype Sorts" pitchFamily="2" charset="2"/>
              <a:buNone/>
              <a:defRPr/>
            </a:pPr>
            <a:endParaRPr lang="en-US" sz="1600" dirty="0" smtClean="0">
              <a:latin typeface="Arial" charset="0"/>
            </a:endParaRPr>
          </a:p>
          <a:p>
            <a:pPr>
              <a:lnSpc>
                <a:spcPct val="80000"/>
              </a:lnSpc>
              <a:buFont typeface="Monotype Sorts" pitchFamily="2" charset="2"/>
              <a:buNone/>
              <a:defRPr/>
            </a:pPr>
            <a:r>
              <a:rPr lang="en-US" sz="1800" dirty="0" smtClean="0">
                <a:latin typeface="Arial" charset="0"/>
              </a:rPr>
              <a:t>V.O- Welcome to the ACME School of Production</a:t>
            </a:r>
          </a:p>
          <a:p>
            <a:pPr>
              <a:lnSpc>
                <a:spcPct val="80000"/>
              </a:lnSpc>
              <a:buFont typeface="Monotype Sorts" pitchFamily="2" charset="2"/>
              <a:buNone/>
              <a:defRPr/>
            </a:pPr>
            <a:endParaRPr lang="en-US" sz="1800" dirty="0" smtClean="0">
              <a:latin typeface="Arial" charset="0"/>
            </a:endParaRPr>
          </a:p>
          <a:p>
            <a:pPr>
              <a:lnSpc>
                <a:spcPct val="80000"/>
              </a:lnSpc>
              <a:buFont typeface="Monotype Sorts" pitchFamily="2" charset="2"/>
              <a:buNone/>
              <a:defRPr/>
            </a:pPr>
            <a:r>
              <a:rPr lang="en-US" sz="1800" dirty="0" smtClean="0">
                <a:latin typeface="Arial" charset="0"/>
              </a:rPr>
              <a:t>Let’s go inside and take a tour!</a:t>
            </a:r>
          </a:p>
          <a:p>
            <a:pPr>
              <a:lnSpc>
                <a:spcPct val="80000"/>
              </a:lnSpc>
              <a:buFont typeface="Monotype Sorts" pitchFamily="2" charset="2"/>
              <a:buNone/>
              <a:defRPr/>
            </a:pPr>
            <a:endParaRPr lang="en-US" sz="1800" dirty="0" smtClean="0">
              <a:latin typeface="Arial" charset="0"/>
            </a:endParaRPr>
          </a:p>
          <a:p>
            <a:pPr>
              <a:lnSpc>
                <a:spcPct val="80000"/>
              </a:lnSpc>
              <a:buFont typeface="Monotype Sorts" pitchFamily="2" charset="2"/>
              <a:buNone/>
              <a:defRPr/>
            </a:pPr>
            <a:endParaRPr lang="en-US" sz="1800" dirty="0" smtClean="0">
              <a:latin typeface="Arial" charset="0"/>
            </a:endParaRPr>
          </a:p>
          <a:p>
            <a:pPr>
              <a:lnSpc>
                <a:spcPct val="80000"/>
              </a:lnSpc>
              <a:buFont typeface="Monotype Sorts" pitchFamily="2" charset="2"/>
              <a:buNone/>
              <a:defRPr/>
            </a:pPr>
            <a:r>
              <a:rPr lang="en-US" sz="1800" dirty="0" smtClean="0">
                <a:latin typeface="Arial" charset="0"/>
              </a:rPr>
              <a:t>Music </a:t>
            </a:r>
          </a:p>
          <a:p>
            <a:pPr>
              <a:lnSpc>
                <a:spcPct val="80000"/>
              </a:lnSpc>
              <a:buFont typeface="Monotype Sorts" pitchFamily="2" charset="2"/>
              <a:buNone/>
              <a:defRPr/>
            </a:pPr>
            <a:endParaRPr lang="en-US" sz="1800" dirty="0" smtClean="0">
              <a:latin typeface="Arial" charset="0"/>
            </a:endParaRPr>
          </a:p>
          <a:p>
            <a:pPr>
              <a:lnSpc>
                <a:spcPct val="80000"/>
              </a:lnSpc>
              <a:buFont typeface="Monotype Sorts" pitchFamily="2" charset="2"/>
              <a:buNone/>
              <a:defRPr/>
            </a:pPr>
            <a:r>
              <a:rPr lang="en-US" sz="1800" dirty="0" smtClean="0">
                <a:latin typeface="Arial" charset="0"/>
              </a:rPr>
              <a:t>This is the school’s director, Mr. Doe</a:t>
            </a:r>
            <a:br>
              <a:rPr lang="en-US" sz="1800" dirty="0" smtClean="0">
                <a:latin typeface="Arial" charset="0"/>
              </a:rPr>
            </a:br>
            <a:r>
              <a:rPr lang="en-US" sz="1800" dirty="0" smtClean="0">
                <a:latin typeface="Arial" charset="0"/>
              </a:rPr>
              <a:t>What are you going to show us today?</a:t>
            </a:r>
          </a:p>
          <a:p>
            <a:pPr>
              <a:lnSpc>
                <a:spcPct val="80000"/>
              </a:lnSpc>
              <a:buFont typeface="Monotype Sorts" pitchFamily="2" charset="2"/>
              <a:buNone/>
              <a:defRPr/>
            </a:pPr>
            <a:endParaRPr lang="en-US" sz="1800" dirty="0" smtClean="0">
              <a:latin typeface="Arial" charset="0"/>
            </a:endParaRPr>
          </a:p>
          <a:p>
            <a:pPr>
              <a:lnSpc>
                <a:spcPct val="80000"/>
              </a:lnSpc>
              <a:buFont typeface="Monotype Sorts" pitchFamily="2" charset="2"/>
              <a:buNone/>
              <a:defRPr/>
            </a:pPr>
            <a:r>
              <a:rPr lang="en-US" sz="1800" dirty="0" smtClean="0">
                <a:latin typeface="Arial" charset="0"/>
              </a:rPr>
              <a:t>Well I thought we would start by talking with our scriptwriter, Ms. Smith.</a:t>
            </a:r>
          </a:p>
          <a:p>
            <a:pPr>
              <a:lnSpc>
                <a:spcPct val="80000"/>
              </a:lnSpc>
              <a:buFont typeface="Monotype Sorts" pitchFamily="2" charset="2"/>
              <a:buNone/>
              <a:defRPr/>
            </a:pPr>
            <a:endParaRPr lang="en-US" sz="1800" dirty="0" smtClean="0">
              <a:latin typeface="Arial" charset="0"/>
            </a:endParaRPr>
          </a:p>
          <a:p>
            <a:pPr>
              <a:lnSpc>
                <a:spcPct val="80000"/>
              </a:lnSpc>
              <a:buFont typeface="Monotype Sorts" pitchFamily="2" charset="2"/>
              <a:buNone/>
              <a:defRPr/>
            </a:pPr>
            <a:r>
              <a:rPr lang="en-US" sz="1800" dirty="0" smtClean="0">
                <a:latin typeface="Arial" charset="0"/>
              </a:rPr>
              <a:t>Director – Well hello Ms. Smith! We    have a visitor with us, Mr. Host</a:t>
            </a:r>
          </a:p>
        </p:txBody>
      </p:sp>
      <p:sp>
        <p:nvSpPr>
          <p:cNvPr id="60421" name="Line 5"/>
          <p:cNvSpPr>
            <a:spLocks noChangeShapeType="1"/>
          </p:cNvSpPr>
          <p:nvPr/>
        </p:nvSpPr>
        <p:spPr bwMode="auto">
          <a:xfrm>
            <a:off x="4495800" y="1828800"/>
            <a:ext cx="0" cy="4724400"/>
          </a:xfrm>
          <a:prstGeom prst="line">
            <a:avLst/>
          </a:prstGeom>
          <a:noFill/>
          <a:ln w="25400">
            <a:solidFill>
              <a:schemeClr val="tx1"/>
            </a:solidFill>
            <a:round/>
            <a:headEnd/>
            <a:tailEnd/>
          </a:ln>
          <a:effectLst/>
        </p:spPr>
        <p:txBody>
          <a:bodyPr/>
          <a:lstStyle/>
          <a:p>
            <a:pPr>
              <a:defRPr/>
            </a:pPr>
            <a:endParaRPr lang="en-US" dirty="0">
              <a:effectLst>
                <a:outerShdw blurRad="38100" dist="38100" dir="2700000" algn="tl">
                  <a:srgbClr val="000000">
                    <a:alpha val="43137"/>
                  </a:srgbClr>
                </a:outerShdw>
              </a:effectLst>
            </a:endParaRPr>
          </a:p>
        </p:txBody>
      </p:sp>
      <p:sp>
        <p:nvSpPr>
          <p:cNvPr id="60422" name="Line 6"/>
          <p:cNvSpPr>
            <a:spLocks noChangeShapeType="1"/>
          </p:cNvSpPr>
          <p:nvPr/>
        </p:nvSpPr>
        <p:spPr bwMode="auto">
          <a:xfrm>
            <a:off x="609600" y="1828800"/>
            <a:ext cx="7924800" cy="0"/>
          </a:xfrm>
          <a:prstGeom prst="line">
            <a:avLst/>
          </a:prstGeom>
          <a:noFill/>
          <a:ln w="25400">
            <a:solidFill>
              <a:schemeClr val="tx1"/>
            </a:solidFill>
            <a:round/>
            <a:headEnd/>
            <a:tailEnd/>
          </a:ln>
          <a:effectLst/>
        </p:spPr>
        <p:txBody>
          <a:bodyPr/>
          <a:lstStyle/>
          <a:p>
            <a:pPr>
              <a:defRPr/>
            </a:pPr>
            <a:endParaRPr lang="en-US" dirty="0">
              <a:effectLst>
                <a:outerShdw blurRad="38100" dist="38100" dir="2700000" algn="tl">
                  <a:srgbClr val="000000">
                    <a:alpha val="43137"/>
                  </a:srgbClr>
                </a:outerShdw>
              </a:effectLst>
            </a:endParaRPr>
          </a:p>
        </p:txBody>
      </p:sp>
      <p:pic>
        <p:nvPicPr>
          <p:cNvPr id="45063" name="Picture 7" descr="bd05012_">
            <a:hlinkClick r:id="rId3" action="ppaction://hlinkfile"/>
          </p:cNvPr>
          <p:cNvPicPr>
            <a:picLocks noChangeAspect="1" noChangeArrowheads="1"/>
          </p:cNvPicPr>
          <p:nvPr/>
        </p:nvPicPr>
        <p:blipFill>
          <a:blip r:embed="rId4"/>
          <a:srcRect/>
          <a:stretch>
            <a:fillRect/>
          </a:stretch>
        </p:blipFill>
        <p:spPr bwMode="auto">
          <a:xfrm>
            <a:off x="6991350" y="-76200"/>
            <a:ext cx="2000250" cy="17494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2286000" y="457200"/>
            <a:ext cx="5143500" cy="990600"/>
          </a:xfrm>
        </p:spPr>
        <p:txBody>
          <a:bodyPr/>
          <a:lstStyle/>
          <a:p>
            <a:pPr>
              <a:defRPr/>
            </a:pPr>
            <a:r>
              <a:rPr lang="en-US" dirty="0" smtClean="0">
                <a:latin typeface="Arial" charset="0"/>
              </a:rPr>
              <a:t>Sample Storyboard</a:t>
            </a:r>
          </a:p>
        </p:txBody>
      </p:sp>
      <p:pic>
        <p:nvPicPr>
          <p:cNvPr id="46083" name="Picture 3" descr="hm00163_"/>
          <p:cNvPicPr>
            <a:picLocks noChangeAspect="1" noChangeArrowheads="1"/>
          </p:cNvPicPr>
          <p:nvPr/>
        </p:nvPicPr>
        <p:blipFill>
          <a:blip r:embed="rId3"/>
          <a:srcRect/>
          <a:stretch>
            <a:fillRect/>
          </a:stretch>
        </p:blipFill>
        <p:spPr bwMode="auto">
          <a:xfrm>
            <a:off x="3276600" y="2133600"/>
            <a:ext cx="2514600" cy="1776413"/>
          </a:xfrm>
          <a:prstGeom prst="rect">
            <a:avLst/>
          </a:prstGeom>
          <a:noFill/>
          <a:ln w="9525">
            <a:noFill/>
            <a:miter lim="800000"/>
            <a:headEnd/>
            <a:tailEnd/>
          </a:ln>
        </p:spPr>
      </p:pic>
      <p:pic>
        <p:nvPicPr>
          <p:cNvPr id="46084" name="Picture 4" descr="hm00363_"/>
          <p:cNvPicPr>
            <a:picLocks noChangeAspect="1" noChangeArrowheads="1"/>
          </p:cNvPicPr>
          <p:nvPr/>
        </p:nvPicPr>
        <p:blipFill>
          <a:blip r:embed="rId4"/>
          <a:srcRect/>
          <a:stretch>
            <a:fillRect/>
          </a:stretch>
        </p:blipFill>
        <p:spPr bwMode="auto">
          <a:xfrm>
            <a:off x="6324600" y="1981200"/>
            <a:ext cx="2125663" cy="2133600"/>
          </a:xfrm>
          <a:prstGeom prst="rect">
            <a:avLst/>
          </a:prstGeom>
          <a:noFill/>
          <a:ln w="9525">
            <a:noFill/>
            <a:miter lim="800000"/>
            <a:headEnd/>
            <a:tailEnd/>
          </a:ln>
        </p:spPr>
      </p:pic>
      <p:pic>
        <p:nvPicPr>
          <p:cNvPr id="46085" name="Picture 5" descr="pe02661_"/>
          <p:cNvPicPr>
            <a:picLocks noChangeAspect="1" noChangeArrowheads="1"/>
          </p:cNvPicPr>
          <p:nvPr/>
        </p:nvPicPr>
        <p:blipFill>
          <a:blip r:embed="rId5"/>
          <a:srcRect/>
          <a:stretch>
            <a:fillRect/>
          </a:stretch>
        </p:blipFill>
        <p:spPr bwMode="auto">
          <a:xfrm>
            <a:off x="609600" y="1828800"/>
            <a:ext cx="2228850" cy="2514600"/>
          </a:xfrm>
          <a:prstGeom prst="rect">
            <a:avLst/>
          </a:prstGeom>
          <a:noFill/>
          <a:ln w="9525">
            <a:noFill/>
            <a:miter lim="800000"/>
            <a:headEnd/>
            <a:tailEnd/>
          </a:ln>
        </p:spPr>
      </p:pic>
      <p:sp>
        <p:nvSpPr>
          <p:cNvPr id="61446" name="Line 6"/>
          <p:cNvSpPr>
            <a:spLocks noChangeShapeType="1"/>
          </p:cNvSpPr>
          <p:nvPr/>
        </p:nvSpPr>
        <p:spPr bwMode="auto">
          <a:xfrm>
            <a:off x="457200" y="1676400"/>
            <a:ext cx="8305800" cy="0"/>
          </a:xfrm>
          <a:prstGeom prst="line">
            <a:avLst/>
          </a:prstGeom>
          <a:noFill/>
          <a:ln w="25400">
            <a:solidFill>
              <a:schemeClr val="tx1"/>
            </a:solidFill>
            <a:round/>
            <a:headEnd/>
            <a:tailEnd/>
          </a:ln>
          <a:effectLst/>
        </p:spPr>
        <p:txBody>
          <a:bodyPr/>
          <a:lstStyle/>
          <a:p>
            <a:pPr>
              <a:defRPr/>
            </a:pPr>
            <a:endParaRPr lang="en-US" dirty="0">
              <a:effectLst>
                <a:outerShdw blurRad="38100" dist="38100" dir="2700000" algn="tl">
                  <a:srgbClr val="000000">
                    <a:alpha val="43137"/>
                  </a:srgbClr>
                </a:outerShdw>
              </a:effectLst>
            </a:endParaRPr>
          </a:p>
        </p:txBody>
      </p:sp>
      <p:sp>
        <p:nvSpPr>
          <p:cNvPr id="61448" name="Line 8"/>
          <p:cNvSpPr>
            <a:spLocks noChangeShapeType="1"/>
          </p:cNvSpPr>
          <p:nvPr/>
        </p:nvSpPr>
        <p:spPr bwMode="auto">
          <a:xfrm>
            <a:off x="457200" y="1676400"/>
            <a:ext cx="0" cy="2971800"/>
          </a:xfrm>
          <a:prstGeom prst="line">
            <a:avLst/>
          </a:prstGeom>
          <a:noFill/>
          <a:ln w="25400">
            <a:solidFill>
              <a:schemeClr val="tx1"/>
            </a:solidFill>
            <a:round/>
            <a:headEnd/>
            <a:tailEnd/>
          </a:ln>
          <a:effectLst/>
        </p:spPr>
        <p:txBody>
          <a:bodyPr/>
          <a:lstStyle/>
          <a:p>
            <a:pPr>
              <a:defRPr/>
            </a:pPr>
            <a:endParaRPr lang="en-US" dirty="0">
              <a:effectLst>
                <a:outerShdw blurRad="38100" dist="38100" dir="2700000" algn="tl">
                  <a:srgbClr val="000000">
                    <a:alpha val="43137"/>
                  </a:srgbClr>
                </a:outerShdw>
              </a:effectLst>
            </a:endParaRPr>
          </a:p>
        </p:txBody>
      </p:sp>
      <p:sp>
        <p:nvSpPr>
          <p:cNvPr id="61449" name="Line 9"/>
          <p:cNvSpPr>
            <a:spLocks noChangeShapeType="1"/>
          </p:cNvSpPr>
          <p:nvPr/>
        </p:nvSpPr>
        <p:spPr bwMode="auto">
          <a:xfrm>
            <a:off x="457200" y="4648200"/>
            <a:ext cx="8305800" cy="0"/>
          </a:xfrm>
          <a:prstGeom prst="line">
            <a:avLst/>
          </a:prstGeom>
          <a:noFill/>
          <a:ln w="25400">
            <a:solidFill>
              <a:schemeClr val="tx1"/>
            </a:solidFill>
            <a:round/>
            <a:headEnd/>
            <a:tailEnd/>
          </a:ln>
          <a:effectLst/>
        </p:spPr>
        <p:txBody>
          <a:bodyPr/>
          <a:lstStyle/>
          <a:p>
            <a:pPr>
              <a:defRPr/>
            </a:pPr>
            <a:endParaRPr lang="en-US" dirty="0">
              <a:effectLst>
                <a:outerShdw blurRad="38100" dist="38100" dir="2700000" algn="tl">
                  <a:srgbClr val="000000">
                    <a:alpha val="43137"/>
                  </a:srgbClr>
                </a:outerShdw>
              </a:effectLst>
            </a:endParaRPr>
          </a:p>
        </p:txBody>
      </p:sp>
      <p:sp>
        <p:nvSpPr>
          <p:cNvPr id="61451" name="Line 11"/>
          <p:cNvSpPr>
            <a:spLocks noChangeShapeType="1"/>
          </p:cNvSpPr>
          <p:nvPr/>
        </p:nvSpPr>
        <p:spPr bwMode="auto">
          <a:xfrm flipH="1">
            <a:off x="8763000" y="1676400"/>
            <a:ext cx="0" cy="2971800"/>
          </a:xfrm>
          <a:prstGeom prst="line">
            <a:avLst/>
          </a:prstGeom>
          <a:noFill/>
          <a:ln w="25400">
            <a:solidFill>
              <a:schemeClr val="tx1"/>
            </a:solidFill>
            <a:round/>
            <a:headEnd/>
            <a:tailEnd/>
          </a:ln>
          <a:effectLst/>
        </p:spPr>
        <p:txBody>
          <a:bodyPr/>
          <a:lstStyle/>
          <a:p>
            <a:pPr>
              <a:defRPr/>
            </a:pPr>
            <a:endParaRPr lang="en-US" dirty="0">
              <a:effectLst>
                <a:outerShdw blurRad="38100" dist="38100" dir="2700000" algn="tl">
                  <a:srgbClr val="000000">
                    <a:alpha val="43137"/>
                  </a:srgbClr>
                </a:outerShdw>
              </a:effectLst>
            </a:endParaRPr>
          </a:p>
        </p:txBody>
      </p:sp>
      <p:sp>
        <p:nvSpPr>
          <p:cNvPr id="61453" name="Line 13"/>
          <p:cNvSpPr>
            <a:spLocks noChangeShapeType="1"/>
          </p:cNvSpPr>
          <p:nvPr/>
        </p:nvSpPr>
        <p:spPr bwMode="auto">
          <a:xfrm>
            <a:off x="3048000" y="1676400"/>
            <a:ext cx="0" cy="2971800"/>
          </a:xfrm>
          <a:prstGeom prst="line">
            <a:avLst/>
          </a:prstGeom>
          <a:noFill/>
          <a:ln w="25400">
            <a:solidFill>
              <a:schemeClr val="tx1"/>
            </a:solidFill>
            <a:round/>
            <a:headEnd/>
            <a:tailEnd/>
          </a:ln>
          <a:effectLst/>
        </p:spPr>
        <p:txBody>
          <a:bodyPr/>
          <a:lstStyle/>
          <a:p>
            <a:pPr>
              <a:defRPr/>
            </a:pPr>
            <a:endParaRPr lang="en-US" dirty="0">
              <a:effectLst>
                <a:outerShdw blurRad="38100" dist="38100" dir="2700000" algn="tl">
                  <a:srgbClr val="000000">
                    <a:alpha val="43137"/>
                  </a:srgbClr>
                </a:outerShdw>
              </a:effectLst>
            </a:endParaRPr>
          </a:p>
        </p:txBody>
      </p:sp>
      <p:sp>
        <p:nvSpPr>
          <p:cNvPr id="61454" name="Line 14"/>
          <p:cNvSpPr>
            <a:spLocks noChangeShapeType="1"/>
          </p:cNvSpPr>
          <p:nvPr/>
        </p:nvSpPr>
        <p:spPr bwMode="auto">
          <a:xfrm>
            <a:off x="6172200" y="1676400"/>
            <a:ext cx="0" cy="2971800"/>
          </a:xfrm>
          <a:prstGeom prst="line">
            <a:avLst/>
          </a:prstGeom>
          <a:noFill/>
          <a:ln w="25400">
            <a:solidFill>
              <a:schemeClr val="tx1"/>
            </a:solidFill>
            <a:round/>
            <a:headEnd/>
            <a:tailEnd/>
          </a:ln>
          <a:effectLst/>
        </p:spPr>
        <p:txBody>
          <a:bodyPr/>
          <a:lstStyle/>
          <a:p>
            <a:pPr>
              <a:defRPr/>
            </a:pPr>
            <a:endParaRPr lang="en-US" dirty="0">
              <a:effectLst>
                <a:outerShdw blurRad="38100" dist="38100" dir="2700000" algn="tl">
                  <a:srgbClr val="000000">
                    <a:alpha val="43137"/>
                  </a:srgbClr>
                </a:outerShdw>
              </a:effectLst>
            </a:endParaRPr>
          </a:p>
        </p:txBody>
      </p:sp>
      <p:sp>
        <p:nvSpPr>
          <p:cNvPr id="46092" name="Text Box 24"/>
          <p:cNvSpPr txBox="1">
            <a:spLocks noChangeArrowheads="1"/>
          </p:cNvSpPr>
          <p:nvPr/>
        </p:nvSpPr>
        <p:spPr bwMode="auto">
          <a:xfrm>
            <a:off x="457200" y="4724400"/>
            <a:ext cx="2743200" cy="641350"/>
          </a:xfrm>
          <a:prstGeom prst="rect">
            <a:avLst/>
          </a:prstGeom>
          <a:noFill/>
          <a:ln w="12700">
            <a:noFill/>
            <a:miter lim="800000"/>
            <a:headEnd/>
            <a:tailEnd/>
          </a:ln>
        </p:spPr>
        <p:txBody>
          <a:bodyPr>
            <a:spAutoFit/>
          </a:bodyPr>
          <a:lstStyle/>
          <a:p>
            <a:pPr algn="l">
              <a:lnSpc>
                <a:spcPct val="100000"/>
              </a:lnSpc>
              <a:spcBef>
                <a:spcPct val="50000"/>
              </a:spcBef>
              <a:buClrTx/>
              <a:buSzTx/>
              <a:buFontTx/>
              <a:buNone/>
            </a:pPr>
            <a:r>
              <a:rPr lang="en-US" sz="1800" i="0" dirty="0"/>
              <a:t>The veterinarian will take a blood sample</a:t>
            </a:r>
          </a:p>
        </p:txBody>
      </p:sp>
      <p:sp>
        <p:nvSpPr>
          <p:cNvPr id="46093" name="Text Box 26"/>
          <p:cNvSpPr txBox="1">
            <a:spLocks noChangeArrowheads="1"/>
          </p:cNvSpPr>
          <p:nvPr/>
        </p:nvSpPr>
        <p:spPr bwMode="auto">
          <a:xfrm>
            <a:off x="3276600" y="4724400"/>
            <a:ext cx="2971800" cy="641350"/>
          </a:xfrm>
          <a:prstGeom prst="rect">
            <a:avLst/>
          </a:prstGeom>
          <a:noFill/>
          <a:ln w="12700">
            <a:noFill/>
            <a:miter lim="800000"/>
            <a:headEnd/>
            <a:tailEnd/>
          </a:ln>
        </p:spPr>
        <p:txBody>
          <a:bodyPr>
            <a:spAutoFit/>
          </a:bodyPr>
          <a:lstStyle/>
          <a:p>
            <a:pPr algn="l">
              <a:lnSpc>
                <a:spcPct val="100000"/>
              </a:lnSpc>
              <a:spcBef>
                <a:spcPct val="50000"/>
              </a:spcBef>
              <a:buClrTx/>
              <a:buSzTx/>
              <a:buFontTx/>
              <a:buNone/>
            </a:pPr>
            <a:r>
              <a:rPr lang="en-US" sz="1800" i="0" dirty="0"/>
              <a:t>She will use a special needle to take the sample</a:t>
            </a:r>
          </a:p>
        </p:txBody>
      </p:sp>
      <p:sp>
        <p:nvSpPr>
          <p:cNvPr id="46094" name="Text Box 27"/>
          <p:cNvSpPr txBox="1">
            <a:spLocks noChangeArrowheads="1"/>
          </p:cNvSpPr>
          <p:nvPr/>
        </p:nvSpPr>
        <p:spPr bwMode="auto">
          <a:xfrm>
            <a:off x="6477000" y="4724400"/>
            <a:ext cx="2209800" cy="915988"/>
          </a:xfrm>
          <a:prstGeom prst="rect">
            <a:avLst/>
          </a:prstGeom>
          <a:noFill/>
          <a:ln w="12700">
            <a:noFill/>
            <a:miter lim="800000"/>
            <a:headEnd/>
            <a:tailEnd/>
          </a:ln>
        </p:spPr>
        <p:txBody>
          <a:bodyPr>
            <a:spAutoFit/>
          </a:bodyPr>
          <a:lstStyle/>
          <a:p>
            <a:pPr algn="l">
              <a:lnSpc>
                <a:spcPct val="100000"/>
              </a:lnSpc>
              <a:spcBef>
                <a:spcPct val="50000"/>
              </a:spcBef>
              <a:buClrTx/>
              <a:buSzTx/>
              <a:buFontTx/>
              <a:buNone/>
            </a:pPr>
            <a:r>
              <a:rPr lang="en-US" sz="1800" i="0" dirty="0"/>
              <a:t>She will check the sample under a microscope</a:t>
            </a:r>
          </a:p>
        </p:txBody>
      </p:sp>
      <p:sp>
        <p:nvSpPr>
          <p:cNvPr id="61468" name="Line 28"/>
          <p:cNvSpPr>
            <a:spLocks noChangeShapeType="1"/>
          </p:cNvSpPr>
          <p:nvPr/>
        </p:nvSpPr>
        <p:spPr bwMode="auto">
          <a:xfrm>
            <a:off x="457200" y="4648200"/>
            <a:ext cx="0" cy="1066800"/>
          </a:xfrm>
          <a:prstGeom prst="line">
            <a:avLst/>
          </a:prstGeom>
          <a:noFill/>
          <a:ln w="25400">
            <a:solidFill>
              <a:schemeClr val="tx1"/>
            </a:solidFill>
            <a:round/>
            <a:headEnd/>
            <a:tailEnd/>
          </a:ln>
          <a:effectLst/>
        </p:spPr>
        <p:txBody>
          <a:bodyPr/>
          <a:lstStyle/>
          <a:p>
            <a:pPr>
              <a:defRPr/>
            </a:pPr>
            <a:endParaRPr lang="en-US" dirty="0">
              <a:effectLst>
                <a:outerShdw blurRad="38100" dist="38100" dir="2700000" algn="tl">
                  <a:srgbClr val="000000">
                    <a:alpha val="43137"/>
                  </a:srgbClr>
                </a:outerShdw>
              </a:effectLst>
            </a:endParaRPr>
          </a:p>
        </p:txBody>
      </p:sp>
      <p:sp>
        <p:nvSpPr>
          <p:cNvPr id="61469" name="Line 29"/>
          <p:cNvSpPr>
            <a:spLocks noChangeShapeType="1"/>
          </p:cNvSpPr>
          <p:nvPr/>
        </p:nvSpPr>
        <p:spPr bwMode="auto">
          <a:xfrm>
            <a:off x="457200" y="5715000"/>
            <a:ext cx="8305800" cy="0"/>
          </a:xfrm>
          <a:prstGeom prst="line">
            <a:avLst/>
          </a:prstGeom>
          <a:noFill/>
          <a:ln w="25400">
            <a:solidFill>
              <a:schemeClr val="tx1"/>
            </a:solidFill>
            <a:round/>
            <a:headEnd/>
            <a:tailEnd/>
          </a:ln>
          <a:effectLst/>
        </p:spPr>
        <p:txBody>
          <a:bodyPr/>
          <a:lstStyle/>
          <a:p>
            <a:pPr>
              <a:defRPr/>
            </a:pPr>
            <a:endParaRPr lang="en-US" dirty="0">
              <a:effectLst>
                <a:outerShdw blurRad="38100" dist="38100" dir="2700000" algn="tl">
                  <a:srgbClr val="000000">
                    <a:alpha val="43137"/>
                  </a:srgbClr>
                </a:outerShdw>
              </a:effectLst>
            </a:endParaRPr>
          </a:p>
        </p:txBody>
      </p:sp>
      <p:sp>
        <p:nvSpPr>
          <p:cNvPr id="61470" name="Line 30"/>
          <p:cNvSpPr>
            <a:spLocks noChangeShapeType="1"/>
          </p:cNvSpPr>
          <p:nvPr/>
        </p:nvSpPr>
        <p:spPr bwMode="auto">
          <a:xfrm>
            <a:off x="8763000" y="4648200"/>
            <a:ext cx="0" cy="1066800"/>
          </a:xfrm>
          <a:prstGeom prst="line">
            <a:avLst/>
          </a:prstGeom>
          <a:noFill/>
          <a:ln w="25400">
            <a:solidFill>
              <a:schemeClr val="tx1"/>
            </a:solidFill>
            <a:round/>
            <a:headEnd/>
            <a:tailEnd/>
          </a:ln>
          <a:effectLst/>
        </p:spPr>
        <p:txBody>
          <a:bodyPr/>
          <a:lstStyle/>
          <a:p>
            <a:pPr>
              <a:defRPr/>
            </a:pPr>
            <a:endParaRPr lang="en-US" dirty="0">
              <a:effectLst>
                <a:outerShdw blurRad="38100" dist="38100" dir="2700000" algn="tl">
                  <a:srgbClr val="000000">
                    <a:alpha val="43137"/>
                  </a:srgbClr>
                </a:outerShdw>
              </a:effectLst>
            </a:endParaRPr>
          </a:p>
        </p:txBody>
      </p:sp>
      <p:sp>
        <p:nvSpPr>
          <p:cNvPr id="61471" name="Line 31"/>
          <p:cNvSpPr>
            <a:spLocks noChangeShapeType="1"/>
          </p:cNvSpPr>
          <p:nvPr/>
        </p:nvSpPr>
        <p:spPr bwMode="auto">
          <a:xfrm>
            <a:off x="3048000" y="4648200"/>
            <a:ext cx="0" cy="1066800"/>
          </a:xfrm>
          <a:prstGeom prst="line">
            <a:avLst/>
          </a:prstGeom>
          <a:noFill/>
          <a:ln w="25400">
            <a:solidFill>
              <a:schemeClr val="tx1"/>
            </a:solidFill>
            <a:round/>
            <a:headEnd/>
            <a:tailEnd/>
          </a:ln>
          <a:effectLst/>
        </p:spPr>
        <p:txBody>
          <a:bodyPr/>
          <a:lstStyle/>
          <a:p>
            <a:pPr>
              <a:defRPr/>
            </a:pPr>
            <a:endParaRPr lang="en-US" dirty="0">
              <a:effectLst>
                <a:outerShdw blurRad="38100" dist="38100" dir="2700000" algn="tl">
                  <a:srgbClr val="000000">
                    <a:alpha val="43137"/>
                  </a:srgbClr>
                </a:outerShdw>
              </a:effectLst>
            </a:endParaRPr>
          </a:p>
        </p:txBody>
      </p:sp>
      <p:sp>
        <p:nvSpPr>
          <p:cNvPr id="61472" name="Line 32"/>
          <p:cNvSpPr>
            <a:spLocks noChangeShapeType="1"/>
          </p:cNvSpPr>
          <p:nvPr/>
        </p:nvSpPr>
        <p:spPr bwMode="auto">
          <a:xfrm>
            <a:off x="6172200" y="4648200"/>
            <a:ext cx="0" cy="1066800"/>
          </a:xfrm>
          <a:prstGeom prst="line">
            <a:avLst/>
          </a:prstGeom>
          <a:noFill/>
          <a:ln w="25400">
            <a:solidFill>
              <a:schemeClr val="tx1"/>
            </a:solidFill>
            <a:round/>
            <a:headEnd/>
            <a:tailEnd/>
          </a:ln>
          <a:effectLst/>
        </p:spPr>
        <p:txBody>
          <a:bodyPr/>
          <a:lstStyle/>
          <a:p>
            <a:pPr>
              <a:defRPr/>
            </a:pPr>
            <a:endParaRPr lang="en-US"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578" name="Rectangle 2"/>
          <p:cNvSpPr>
            <a:spLocks noGrp="1" noChangeArrowheads="1"/>
          </p:cNvSpPr>
          <p:nvPr>
            <p:ph type="title"/>
          </p:nvPr>
        </p:nvSpPr>
        <p:spPr>
          <a:xfrm>
            <a:off x="1047750" y="228600"/>
            <a:ext cx="7715250" cy="1143000"/>
          </a:xfrm>
        </p:spPr>
        <p:txBody>
          <a:bodyPr/>
          <a:lstStyle/>
          <a:p>
            <a:pPr>
              <a:defRPr/>
            </a:pPr>
            <a:r>
              <a:rPr lang="en-US" sz="4000" b="1" dirty="0" smtClean="0">
                <a:latin typeface="Arial Rounded MT Bold" pitchFamily="34" charset="0"/>
              </a:rPr>
              <a:t>Goals of This Training</a:t>
            </a:r>
          </a:p>
        </p:txBody>
      </p:sp>
      <p:sp>
        <p:nvSpPr>
          <p:cNvPr id="408579" name="Rectangle 3"/>
          <p:cNvSpPr>
            <a:spLocks noGrp="1" noChangeArrowheads="1"/>
          </p:cNvSpPr>
          <p:nvPr>
            <p:ph type="body" idx="1"/>
          </p:nvPr>
        </p:nvSpPr>
        <p:spPr>
          <a:xfrm>
            <a:off x="152400" y="1600200"/>
            <a:ext cx="8705850" cy="4114800"/>
          </a:xfrm>
        </p:spPr>
        <p:txBody>
          <a:bodyPr/>
          <a:lstStyle/>
          <a:p>
            <a:pPr marL="609600" indent="-609600">
              <a:lnSpc>
                <a:spcPct val="90000"/>
              </a:lnSpc>
              <a:defRPr/>
            </a:pPr>
            <a:r>
              <a:rPr lang="en-US" sz="2400" b="1" dirty="0" smtClean="0">
                <a:solidFill>
                  <a:srgbClr val="FFFFFF"/>
                </a:solidFill>
                <a:latin typeface="Arial Rounded MT Bold" pitchFamily="34" charset="0"/>
              </a:rPr>
              <a:t>To provide a working definition for what </a:t>
            </a:r>
            <a:br>
              <a:rPr lang="en-US" sz="2400" b="1" dirty="0" smtClean="0">
                <a:solidFill>
                  <a:srgbClr val="FFFFFF"/>
                </a:solidFill>
                <a:latin typeface="Arial Rounded MT Bold" pitchFamily="34" charset="0"/>
              </a:rPr>
            </a:br>
            <a:r>
              <a:rPr lang="en-US" sz="2400" b="1" dirty="0" smtClean="0">
                <a:solidFill>
                  <a:srgbClr val="FFFFFF"/>
                </a:solidFill>
                <a:latin typeface="Arial Rounded MT Bold" pitchFamily="34" charset="0"/>
              </a:rPr>
              <a:t>media literacy is and is not </a:t>
            </a:r>
          </a:p>
          <a:p>
            <a:pPr marL="609600" indent="-609600">
              <a:lnSpc>
                <a:spcPct val="90000"/>
              </a:lnSpc>
              <a:defRPr/>
            </a:pPr>
            <a:r>
              <a:rPr lang="en-US" sz="2400" b="1" dirty="0" smtClean="0">
                <a:solidFill>
                  <a:srgbClr val="FFFFFF"/>
                </a:solidFill>
                <a:latin typeface="Arial Rounded MT Bold" pitchFamily="34" charset="0"/>
              </a:rPr>
              <a:t>To emphasize the importance  of teaching media literacy </a:t>
            </a:r>
          </a:p>
          <a:p>
            <a:pPr marL="609600" indent="-609600">
              <a:lnSpc>
                <a:spcPct val="90000"/>
              </a:lnSpc>
              <a:defRPr/>
            </a:pPr>
            <a:r>
              <a:rPr lang="en-US" sz="2400" b="1" dirty="0" smtClean="0">
                <a:solidFill>
                  <a:srgbClr val="FFFFFF"/>
                </a:solidFill>
                <a:latin typeface="Arial Rounded MT Bold" pitchFamily="34" charset="0"/>
              </a:rPr>
              <a:t>To look at strands across the curriculum that media literacy methods can be used to teach</a:t>
            </a:r>
          </a:p>
          <a:p>
            <a:pPr marL="609600" indent="-609600">
              <a:lnSpc>
                <a:spcPct val="90000"/>
              </a:lnSpc>
              <a:defRPr/>
            </a:pPr>
            <a:r>
              <a:rPr lang="en-US" sz="2400" b="1" dirty="0" smtClean="0">
                <a:solidFill>
                  <a:srgbClr val="FFFFFF"/>
                </a:solidFill>
                <a:latin typeface="Arial Rounded MT Bold" pitchFamily="34" charset="0"/>
              </a:rPr>
              <a:t>To give educators’ tools in the form of  resources, methods, and activities to teach both de-production and production phases of media literacy </a:t>
            </a:r>
          </a:p>
        </p:txBody>
      </p:sp>
      <p:pic>
        <p:nvPicPr>
          <p:cNvPr id="9220" name="Picture 4" descr="bd05219_"/>
          <p:cNvPicPr>
            <a:picLocks noChangeAspect="1" noChangeArrowheads="1"/>
          </p:cNvPicPr>
          <p:nvPr/>
        </p:nvPicPr>
        <p:blipFill>
          <a:blip r:embed="rId3"/>
          <a:srcRect/>
          <a:stretch>
            <a:fillRect/>
          </a:stretch>
        </p:blipFill>
        <p:spPr bwMode="auto">
          <a:xfrm>
            <a:off x="6858000" y="152400"/>
            <a:ext cx="2058987" cy="192762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0"/>
            <a:ext cx="7772400" cy="1470025"/>
          </a:xfrm>
        </p:spPr>
        <p:txBody>
          <a:bodyPr/>
          <a:lstStyle/>
          <a:p>
            <a:pPr algn="ctr"/>
            <a:r>
              <a:rPr lang="en-US" dirty="0" smtClean="0">
                <a:latin typeface="Arial Rounded MT Bold" pitchFamily="34" charset="0"/>
              </a:rPr>
              <a:t>Telling Your Story Visually</a:t>
            </a:r>
            <a:br>
              <a:rPr lang="en-US" dirty="0" smtClean="0">
                <a:latin typeface="Arial Rounded MT Bold" pitchFamily="34" charset="0"/>
              </a:rPr>
            </a:br>
            <a:r>
              <a:rPr lang="en-US" dirty="0" smtClean="0">
                <a:latin typeface="Arial Rounded MT Bold" pitchFamily="34" charset="0"/>
              </a:rPr>
              <a:t>An Example</a:t>
            </a:r>
            <a:endParaRPr lang="en-US" dirty="0">
              <a:latin typeface="Arial Rounded MT Bold" pitchFamily="34" charset="0"/>
            </a:endParaRPr>
          </a:p>
        </p:txBody>
      </p:sp>
      <p:pic>
        <p:nvPicPr>
          <p:cNvPr id="280579" name="Picture 3" descr="C:\Documents and Settings\lmoore\Local Settings\Temporary Internet Files\Content.IE5\LXL80SXN\MPj03992750000[1].jpg">
            <a:hlinkClick r:id="rId2" action="ppaction://hlinkfile"/>
          </p:cNvPr>
          <p:cNvPicPr>
            <a:picLocks noChangeAspect="1" noChangeArrowheads="1"/>
          </p:cNvPicPr>
          <p:nvPr/>
        </p:nvPicPr>
        <p:blipFill>
          <a:blip r:embed="rId3"/>
          <a:srcRect/>
          <a:stretch>
            <a:fillRect/>
          </a:stretch>
        </p:blipFill>
        <p:spPr bwMode="auto">
          <a:xfrm>
            <a:off x="838200" y="1981200"/>
            <a:ext cx="7239000" cy="4389120"/>
          </a:xfrm>
          <a:prstGeom prst="rect">
            <a:avLst/>
          </a:prstGeom>
          <a:noFill/>
        </p:spPr>
      </p:pic>
      <p:sp>
        <p:nvSpPr>
          <p:cNvPr id="6" name="TextBox 5"/>
          <p:cNvSpPr txBox="1"/>
          <p:nvPr/>
        </p:nvSpPr>
        <p:spPr>
          <a:xfrm>
            <a:off x="2514600" y="2623268"/>
            <a:ext cx="2895600" cy="424732"/>
          </a:xfrm>
          <a:prstGeom prst="rect">
            <a:avLst/>
          </a:prstGeom>
          <a:noFill/>
        </p:spPr>
        <p:txBody>
          <a:bodyPr wrap="square" rtlCol="0">
            <a:spAutoFit/>
          </a:bodyPr>
          <a:lstStyle/>
          <a:p>
            <a:r>
              <a:rPr lang="en-US" dirty="0" smtClean="0">
                <a:solidFill>
                  <a:schemeClr val="bg2"/>
                </a:solidFill>
                <a:latin typeface="Bodoni MT Condensed" pitchFamily="18" charset="0"/>
              </a:rPr>
              <a:t>Soldier Jack</a:t>
            </a:r>
            <a:endParaRPr lang="en-US" dirty="0">
              <a:solidFill>
                <a:schemeClr val="bg2"/>
              </a:solidFill>
              <a:latin typeface="Bodoni MT Condensed" pitchFamily="18"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2209800" y="381000"/>
            <a:ext cx="5219700" cy="1143000"/>
          </a:xfrm>
        </p:spPr>
        <p:txBody>
          <a:bodyPr/>
          <a:lstStyle/>
          <a:p>
            <a:pPr>
              <a:defRPr/>
            </a:pPr>
            <a:r>
              <a:rPr lang="en-US" dirty="0" smtClean="0">
                <a:effectLst>
                  <a:outerShdw blurRad="38100" dist="38100" dir="2700000" algn="tl">
                    <a:srgbClr val="000000"/>
                  </a:outerShdw>
                </a:effectLst>
                <a:latin typeface="Arial" charset="0"/>
              </a:rPr>
              <a:t>Shot Abbreviations</a:t>
            </a:r>
          </a:p>
        </p:txBody>
      </p:sp>
      <p:sp>
        <p:nvSpPr>
          <p:cNvPr id="53251" name="Rectangle 3"/>
          <p:cNvSpPr>
            <a:spLocks noGrp="1" noChangeArrowheads="1"/>
          </p:cNvSpPr>
          <p:nvPr>
            <p:ph type="body" idx="1"/>
          </p:nvPr>
        </p:nvSpPr>
        <p:spPr/>
        <p:txBody>
          <a:bodyPr/>
          <a:lstStyle/>
          <a:p>
            <a:pPr>
              <a:buFont typeface="Wingdings" pitchFamily="2" charset="2"/>
              <a:buChar char="q"/>
              <a:defRPr/>
            </a:pPr>
            <a:r>
              <a:rPr lang="en-US" dirty="0" smtClean="0">
                <a:latin typeface="Arial" charset="0"/>
              </a:rPr>
              <a:t>(ECU) Extreme Close-up Shot</a:t>
            </a:r>
          </a:p>
          <a:p>
            <a:pPr>
              <a:buFont typeface="Wingdings" pitchFamily="2" charset="2"/>
              <a:buChar char="q"/>
              <a:defRPr/>
            </a:pPr>
            <a:r>
              <a:rPr lang="en-US" dirty="0" smtClean="0">
                <a:latin typeface="Arial" charset="0"/>
              </a:rPr>
              <a:t>(CU)   Close-up Shot</a:t>
            </a:r>
          </a:p>
          <a:p>
            <a:pPr>
              <a:buFont typeface="Wingdings" pitchFamily="2" charset="2"/>
              <a:buChar char="q"/>
              <a:defRPr/>
            </a:pPr>
            <a:r>
              <a:rPr lang="en-US" dirty="0" smtClean="0">
                <a:latin typeface="Arial" charset="0"/>
              </a:rPr>
              <a:t>(Med) Medium Shot</a:t>
            </a:r>
          </a:p>
          <a:p>
            <a:pPr>
              <a:buFont typeface="Wingdings" pitchFamily="2" charset="2"/>
              <a:buChar char="q"/>
              <a:defRPr/>
            </a:pPr>
            <a:r>
              <a:rPr lang="en-US" dirty="0" smtClean="0">
                <a:latin typeface="Arial" charset="0"/>
              </a:rPr>
              <a:t>(WS)  Wide Shot</a:t>
            </a:r>
          </a:p>
          <a:p>
            <a:pPr>
              <a:buFont typeface="Wingdings" pitchFamily="2" charset="2"/>
              <a:buChar char="q"/>
              <a:defRPr/>
            </a:pPr>
            <a:r>
              <a:rPr lang="en-US" dirty="0" smtClean="0">
                <a:latin typeface="Arial" charset="0"/>
              </a:rPr>
              <a:t>(POV) Point of View Shot</a:t>
            </a:r>
          </a:p>
          <a:p>
            <a:pPr>
              <a:buFont typeface="Wingdings" pitchFamily="2" charset="2"/>
              <a:buChar char="q"/>
              <a:defRPr/>
            </a:pPr>
            <a:r>
              <a:rPr lang="en-US" dirty="0" smtClean="0">
                <a:latin typeface="Arial" charset="0"/>
              </a:rPr>
              <a:t>(EST) Establishing Shot</a:t>
            </a:r>
          </a:p>
        </p:txBody>
      </p:sp>
      <p:pic>
        <p:nvPicPr>
          <p:cNvPr id="48132" name="Picture 4" descr="MCj03632320000[1]"/>
          <p:cNvPicPr>
            <a:picLocks noChangeAspect="1" noChangeArrowheads="1"/>
          </p:cNvPicPr>
          <p:nvPr/>
        </p:nvPicPr>
        <p:blipFill>
          <a:blip r:embed="rId3"/>
          <a:srcRect/>
          <a:stretch>
            <a:fillRect/>
          </a:stretch>
        </p:blipFill>
        <p:spPr bwMode="auto">
          <a:xfrm>
            <a:off x="6172200" y="3657600"/>
            <a:ext cx="2501900" cy="2743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p:txBody>
          <a:bodyPr/>
          <a:lstStyle/>
          <a:p>
            <a:pPr>
              <a:defRPr/>
            </a:pPr>
            <a:r>
              <a:rPr lang="en-US" dirty="0" smtClean="0">
                <a:latin typeface="Arial" charset="0"/>
              </a:rPr>
              <a:t> Shot Purposes</a:t>
            </a:r>
            <a:r>
              <a:rPr lang="en-US" dirty="0" smtClean="0"/>
              <a:t> </a:t>
            </a:r>
          </a:p>
        </p:txBody>
      </p:sp>
      <p:sp>
        <p:nvSpPr>
          <p:cNvPr id="159747" name="Rectangle 3"/>
          <p:cNvSpPr>
            <a:spLocks noGrp="1" noChangeArrowheads="1"/>
          </p:cNvSpPr>
          <p:nvPr>
            <p:ph type="body" idx="1"/>
          </p:nvPr>
        </p:nvSpPr>
        <p:spPr>
          <a:xfrm>
            <a:off x="1157288" y="2286000"/>
            <a:ext cx="7529512" cy="4114800"/>
          </a:xfrm>
        </p:spPr>
        <p:txBody>
          <a:bodyPr/>
          <a:lstStyle/>
          <a:p>
            <a:pPr>
              <a:lnSpc>
                <a:spcPct val="90000"/>
              </a:lnSpc>
              <a:buFont typeface="Wingdings" pitchFamily="2" charset="2"/>
              <a:buChar char="q"/>
              <a:defRPr/>
            </a:pPr>
            <a:r>
              <a:rPr lang="en-US" sz="3600" dirty="0" smtClean="0">
                <a:latin typeface="Arial" charset="0"/>
              </a:rPr>
              <a:t>Close-up shots- “tell” what characters look like, show emotions, point out details</a:t>
            </a:r>
          </a:p>
          <a:p>
            <a:pPr>
              <a:lnSpc>
                <a:spcPct val="90000"/>
              </a:lnSpc>
              <a:buFont typeface="Wingdings" pitchFamily="2" charset="2"/>
              <a:buChar char="q"/>
              <a:defRPr/>
            </a:pPr>
            <a:r>
              <a:rPr lang="en-US" sz="3600" dirty="0" smtClean="0">
                <a:latin typeface="Arial" charset="0"/>
              </a:rPr>
              <a:t>Medium shots- create comfortable “talking” distance	</a:t>
            </a:r>
          </a:p>
          <a:p>
            <a:pPr>
              <a:lnSpc>
                <a:spcPct val="90000"/>
              </a:lnSpc>
              <a:buFont typeface="Wingdings" pitchFamily="2" charset="2"/>
              <a:buChar char="q"/>
              <a:defRPr/>
            </a:pPr>
            <a:r>
              <a:rPr lang="en-US" sz="3600" dirty="0" smtClean="0">
                <a:latin typeface="Arial" charset="0"/>
              </a:rPr>
              <a:t>Wide Shots- Show setting or action.</a:t>
            </a:r>
          </a:p>
        </p:txBody>
      </p:sp>
      <p:pic>
        <p:nvPicPr>
          <p:cNvPr id="49156" name="Picture 4" descr="en00613_"/>
          <p:cNvPicPr>
            <a:picLocks noChangeAspect="1" noChangeArrowheads="1"/>
          </p:cNvPicPr>
          <p:nvPr/>
        </p:nvPicPr>
        <p:blipFill>
          <a:blip r:embed="rId3"/>
          <a:srcRect/>
          <a:stretch>
            <a:fillRect/>
          </a:stretch>
        </p:blipFill>
        <p:spPr bwMode="auto">
          <a:xfrm>
            <a:off x="6870700" y="228600"/>
            <a:ext cx="1890713" cy="1927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ChangeArrowheads="1"/>
          </p:cNvSpPr>
          <p:nvPr>
            <p:ph type="title"/>
          </p:nvPr>
        </p:nvSpPr>
        <p:spPr>
          <a:xfrm>
            <a:off x="1371600" y="228600"/>
            <a:ext cx="7505700" cy="1143000"/>
          </a:xfrm>
        </p:spPr>
        <p:txBody>
          <a:bodyPr/>
          <a:lstStyle/>
          <a:p>
            <a:pPr>
              <a:defRPr/>
            </a:pPr>
            <a:r>
              <a:rPr lang="en-US" dirty="0" smtClean="0">
                <a:latin typeface="Arial" charset="0"/>
              </a:rPr>
              <a:t>Other Production Methods</a:t>
            </a:r>
          </a:p>
        </p:txBody>
      </p:sp>
      <p:sp>
        <p:nvSpPr>
          <p:cNvPr id="168963" name="Rectangle 3"/>
          <p:cNvSpPr>
            <a:spLocks noGrp="1" noChangeArrowheads="1"/>
          </p:cNvSpPr>
          <p:nvPr>
            <p:ph type="body" idx="1"/>
          </p:nvPr>
        </p:nvSpPr>
        <p:spPr>
          <a:xfrm>
            <a:off x="990600" y="1752600"/>
            <a:ext cx="7791450" cy="4114800"/>
          </a:xfrm>
        </p:spPr>
        <p:txBody>
          <a:bodyPr/>
          <a:lstStyle/>
          <a:p>
            <a:pPr>
              <a:buFont typeface="Wingdings" pitchFamily="2" charset="2"/>
              <a:buChar char="q"/>
              <a:defRPr/>
            </a:pPr>
            <a:r>
              <a:rPr lang="en-US" sz="2800" dirty="0" smtClean="0">
                <a:latin typeface="Arial" charset="0"/>
              </a:rPr>
              <a:t>Point of View (POV) shot lets viewer </a:t>
            </a:r>
          </a:p>
          <a:p>
            <a:pPr>
              <a:buFont typeface="Wingdings" pitchFamily="2" charset="2"/>
              <a:buNone/>
              <a:defRPr/>
            </a:pPr>
            <a:r>
              <a:rPr lang="en-US" sz="2800" dirty="0" smtClean="0">
                <a:latin typeface="Arial" charset="0"/>
              </a:rPr>
              <a:t>     “see” through a character’s eyes</a:t>
            </a:r>
          </a:p>
          <a:p>
            <a:pPr>
              <a:buFont typeface="Wingdings" pitchFamily="2" charset="2"/>
              <a:buChar char="q"/>
              <a:defRPr/>
            </a:pPr>
            <a:r>
              <a:rPr lang="en-US" sz="2800" dirty="0" smtClean="0">
                <a:latin typeface="Arial" charset="0"/>
              </a:rPr>
              <a:t> High or low angle shots make characters  </a:t>
            </a:r>
            <a:br>
              <a:rPr lang="en-US" sz="2800" dirty="0" smtClean="0">
                <a:latin typeface="Arial" charset="0"/>
              </a:rPr>
            </a:br>
            <a:r>
              <a:rPr lang="en-US" sz="2800" dirty="0" smtClean="0">
                <a:latin typeface="Arial" charset="0"/>
              </a:rPr>
              <a:t> or objects look big/small, weak or strong</a:t>
            </a:r>
          </a:p>
          <a:p>
            <a:pPr>
              <a:buFont typeface="Wingdings" pitchFamily="2" charset="2"/>
              <a:buChar char="q"/>
              <a:defRPr/>
            </a:pPr>
            <a:r>
              <a:rPr lang="en-US" sz="2800" dirty="0" smtClean="0">
                <a:latin typeface="Arial" charset="0"/>
              </a:rPr>
              <a:t> Transitions (dissolves, cuts, </a:t>
            </a:r>
          </a:p>
          <a:p>
            <a:pPr>
              <a:buFont typeface="Wingdings" pitchFamily="2" charset="2"/>
              <a:buNone/>
              <a:defRPr/>
            </a:pPr>
            <a:r>
              <a:rPr lang="en-US" sz="2800" dirty="0" smtClean="0">
                <a:latin typeface="Arial" charset="0"/>
              </a:rPr>
              <a:t>     computer animation) connect </a:t>
            </a:r>
          </a:p>
          <a:p>
            <a:pPr>
              <a:buFont typeface="Wingdings" pitchFamily="2" charset="2"/>
              <a:buNone/>
              <a:defRPr/>
            </a:pPr>
            <a:r>
              <a:rPr lang="en-US" sz="2800" dirty="0" smtClean="0">
                <a:latin typeface="Arial" charset="0"/>
              </a:rPr>
              <a:t>     shots and control pacing</a:t>
            </a:r>
          </a:p>
        </p:txBody>
      </p:sp>
      <p:pic>
        <p:nvPicPr>
          <p:cNvPr id="50180" name="Picture 4" descr="en00273_"/>
          <p:cNvPicPr>
            <a:picLocks noChangeAspect="1" noChangeArrowheads="1"/>
          </p:cNvPicPr>
          <p:nvPr/>
        </p:nvPicPr>
        <p:blipFill>
          <a:blip r:embed="rId3"/>
          <a:srcRect/>
          <a:stretch>
            <a:fillRect/>
          </a:stretch>
        </p:blipFill>
        <p:spPr bwMode="auto">
          <a:xfrm>
            <a:off x="6705600" y="3810000"/>
            <a:ext cx="2076450" cy="23622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ChangeArrowheads="1"/>
          </p:cNvSpPr>
          <p:nvPr>
            <p:ph type="title"/>
          </p:nvPr>
        </p:nvSpPr>
        <p:spPr/>
        <p:txBody>
          <a:bodyPr/>
          <a:lstStyle/>
          <a:p>
            <a:pPr>
              <a:defRPr/>
            </a:pPr>
            <a:r>
              <a:rPr lang="en-US" dirty="0" smtClean="0">
                <a:latin typeface="Arial" charset="0"/>
              </a:rPr>
              <a:t>Audio Track Parts</a:t>
            </a:r>
          </a:p>
        </p:txBody>
      </p:sp>
      <p:sp>
        <p:nvSpPr>
          <p:cNvPr id="179203" name="Rectangle 3"/>
          <p:cNvSpPr>
            <a:spLocks noGrp="1" noChangeArrowheads="1"/>
          </p:cNvSpPr>
          <p:nvPr>
            <p:ph type="body" idx="1"/>
          </p:nvPr>
        </p:nvSpPr>
        <p:spPr/>
        <p:txBody>
          <a:bodyPr/>
          <a:lstStyle/>
          <a:p>
            <a:pPr>
              <a:buFont typeface="Wingdings" pitchFamily="2" charset="2"/>
              <a:buChar char="q"/>
              <a:defRPr/>
            </a:pPr>
            <a:r>
              <a:rPr lang="en-US" sz="3600" dirty="0" smtClean="0"/>
              <a:t> </a:t>
            </a:r>
            <a:r>
              <a:rPr lang="en-US" sz="3600" dirty="0" smtClean="0">
                <a:latin typeface="Arial" charset="0"/>
              </a:rPr>
              <a:t>Talking</a:t>
            </a:r>
          </a:p>
          <a:p>
            <a:pPr>
              <a:buFont typeface="Wingdings" pitchFamily="2" charset="2"/>
              <a:buChar char="q"/>
              <a:defRPr/>
            </a:pPr>
            <a:r>
              <a:rPr lang="en-US" sz="3600" dirty="0" smtClean="0">
                <a:latin typeface="Arial" charset="0"/>
              </a:rPr>
              <a:t>Sound effects</a:t>
            </a:r>
          </a:p>
          <a:p>
            <a:pPr>
              <a:buFont typeface="Wingdings" pitchFamily="2" charset="2"/>
              <a:buChar char="q"/>
              <a:defRPr/>
            </a:pPr>
            <a:r>
              <a:rPr lang="en-US" sz="3600" dirty="0" smtClean="0">
                <a:latin typeface="Arial" charset="0"/>
              </a:rPr>
              <a:t>Music</a:t>
            </a:r>
          </a:p>
          <a:p>
            <a:pPr>
              <a:buFont typeface="Wingdings" pitchFamily="2" charset="2"/>
              <a:buChar char="q"/>
              <a:defRPr/>
            </a:pPr>
            <a:r>
              <a:rPr lang="en-US" sz="3600" dirty="0" smtClean="0">
                <a:latin typeface="Arial" charset="0"/>
              </a:rPr>
              <a:t>Natural sound</a:t>
            </a:r>
          </a:p>
        </p:txBody>
      </p:sp>
      <p:pic>
        <p:nvPicPr>
          <p:cNvPr id="55300" name="Picture 4" descr="en00354_"/>
          <p:cNvPicPr>
            <a:picLocks noChangeAspect="1" noChangeArrowheads="1"/>
          </p:cNvPicPr>
          <p:nvPr/>
        </p:nvPicPr>
        <p:blipFill>
          <a:blip r:embed="rId3"/>
          <a:srcRect/>
          <a:stretch>
            <a:fillRect/>
          </a:stretch>
        </p:blipFill>
        <p:spPr bwMode="auto">
          <a:xfrm>
            <a:off x="4999038" y="4038600"/>
            <a:ext cx="3124200" cy="2446338"/>
          </a:xfrm>
          <a:prstGeom prst="rect">
            <a:avLst/>
          </a:prstGeom>
          <a:noFill/>
          <a:ln w="9525">
            <a:noFill/>
            <a:miter lim="800000"/>
            <a:headEnd/>
            <a:tailEnd/>
          </a:ln>
        </p:spPr>
      </p:pic>
      <p:pic>
        <p:nvPicPr>
          <p:cNvPr id="55301" name="Picture 5" descr="bd06110_"/>
          <p:cNvPicPr>
            <a:picLocks noChangeAspect="1" noChangeArrowheads="1"/>
          </p:cNvPicPr>
          <p:nvPr/>
        </p:nvPicPr>
        <p:blipFill>
          <a:blip r:embed="rId4"/>
          <a:srcRect/>
          <a:stretch>
            <a:fillRect/>
          </a:stretch>
        </p:blipFill>
        <p:spPr bwMode="auto">
          <a:xfrm>
            <a:off x="6561138" y="342900"/>
            <a:ext cx="2125662" cy="28194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0018" name="Rectangle 2"/>
          <p:cNvSpPr>
            <a:spLocks noGrp="1" noChangeArrowheads="1"/>
          </p:cNvSpPr>
          <p:nvPr>
            <p:ph type="title"/>
          </p:nvPr>
        </p:nvSpPr>
        <p:spPr>
          <a:xfrm>
            <a:off x="152400" y="228600"/>
            <a:ext cx="7715250" cy="1143000"/>
          </a:xfrm>
        </p:spPr>
        <p:txBody>
          <a:bodyPr/>
          <a:lstStyle/>
          <a:p>
            <a:pPr>
              <a:defRPr/>
            </a:pPr>
            <a:r>
              <a:rPr lang="en-US" sz="4000" dirty="0" smtClean="0">
                <a:latin typeface="Arial" charset="0"/>
              </a:rPr>
              <a:t>Parts and Purposes of the </a:t>
            </a:r>
            <a:br>
              <a:rPr lang="en-US" sz="4000" dirty="0" smtClean="0">
                <a:latin typeface="Arial" charset="0"/>
              </a:rPr>
            </a:br>
            <a:r>
              <a:rPr lang="en-US" sz="4000" dirty="0" smtClean="0">
                <a:latin typeface="Arial" charset="0"/>
              </a:rPr>
              <a:t>Audio Track</a:t>
            </a:r>
          </a:p>
        </p:txBody>
      </p:sp>
      <p:sp>
        <p:nvSpPr>
          <p:cNvPr id="470019" name="Rectangle 3"/>
          <p:cNvSpPr>
            <a:spLocks noGrp="1" noChangeArrowheads="1"/>
          </p:cNvSpPr>
          <p:nvPr>
            <p:ph type="body" idx="1"/>
          </p:nvPr>
        </p:nvSpPr>
        <p:spPr>
          <a:xfrm>
            <a:off x="381000" y="1752600"/>
            <a:ext cx="7791450" cy="4114800"/>
          </a:xfrm>
        </p:spPr>
        <p:txBody>
          <a:bodyPr/>
          <a:lstStyle/>
          <a:p>
            <a:pPr>
              <a:lnSpc>
                <a:spcPct val="90000"/>
              </a:lnSpc>
              <a:buFont typeface="Wingdings" pitchFamily="2" charset="2"/>
              <a:buChar char="q"/>
              <a:defRPr/>
            </a:pPr>
            <a:r>
              <a:rPr lang="en-US" dirty="0" smtClean="0"/>
              <a:t> </a:t>
            </a:r>
            <a:r>
              <a:rPr lang="en-US" dirty="0" smtClean="0">
                <a:latin typeface="Arial" charset="0"/>
              </a:rPr>
              <a:t>Talking- </a:t>
            </a:r>
            <a:r>
              <a:rPr lang="en-US" sz="2400" dirty="0" smtClean="0">
                <a:latin typeface="Arial" charset="0"/>
              </a:rPr>
              <a:t>Narration and actor’s </a:t>
            </a:r>
            <a:br>
              <a:rPr lang="en-US" sz="2400" dirty="0" smtClean="0">
                <a:latin typeface="Arial" charset="0"/>
              </a:rPr>
            </a:br>
            <a:r>
              <a:rPr lang="en-US" sz="2400" dirty="0" smtClean="0">
                <a:latin typeface="Arial" charset="0"/>
              </a:rPr>
              <a:t> dialogue tell story, show emotions</a:t>
            </a:r>
          </a:p>
          <a:p>
            <a:pPr>
              <a:lnSpc>
                <a:spcPct val="90000"/>
              </a:lnSpc>
              <a:buFont typeface="Wingdings" pitchFamily="2" charset="2"/>
              <a:buChar char="q"/>
              <a:defRPr/>
            </a:pPr>
            <a:r>
              <a:rPr lang="en-US" dirty="0" smtClean="0">
                <a:latin typeface="Arial" charset="0"/>
              </a:rPr>
              <a:t>Sound effects- </a:t>
            </a:r>
            <a:r>
              <a:rPr lang="en-US" sz="2400" dirty="0" smtClean="0">
                <a:latin typeface="Arial" charset="0"/>
              </a:rPr>
              <a:t>replace missing </a:t>
            </a:r>
            <a:br>
              <a:rPr lang="en-US" sz="2400" dirty="0" smtClean="0">
                <a:latin typeface="Arial" charset="0"/>
              </a:rPr>
            </a:br>
            <a:r>
              <a:rPr lang="en-US" sz="2400" dirty="0" smtClean="0">
                <a:latin typeface="Arial" charset="0"/>
              </a:rPr>
              <a:t>ambient sound, create action, fantasy, </a:t>
            </a:r>
            <a:br>
              <a:rPr lang="en-US" sz="2400" dirty="0" smtClean="0">
                <a:latin typeface="Arial" charset="0"/>
              </a:rPr>
            </a:br>
            <a:r>
              <a:rPr lang="en-US" sz="2400" dirty="0" smtClean="0">
                <a:latin typeface="Arial" charset="0"/>
              </a:rPr>
              <a:t>sci-fi sound environments</a:t>
            </a:r>
          </a:p>
          <a:p>
            <a:pPr>
              <a:lnSpc>
                <a:spcPct val="90000"/>
              </a:lnSpc>
              <a:buFont typeface="Wingdings" pitchFamily="2" charset="2"/>
              <a:buChar char="q"/>
              <a:defRPr/>
            </a:pPr>
            <a:r>
              <a:rPr lang="en-US" dirty="0" smtClean="0">
                <a:latin typeface="Arial" charset="0"/>
              </a:rPr>
              <a:t>Music- </a:t>
            </a:r>
            <a:r>
              <a:rPr lang="en-US" sz="2400" dirty="0" smtClean="0">
                <a:latin typeface="Arial" charset="0"/>
              </a:rPr>
              <a:t>creates continuity, sets mood, identifies characters through theme, foreshadows events</a:t>
            </a:r>
          </a:p>
          <a:p>
            <a:pPr>
              <a:lnSpc>
                <a:spcPct val="90000"/>
              </a:lnSpc>
              <a:buFont typeface="Wingdings" pitchFamily="2" charset="2"/>
              <a:buChar char="q"/>
              <a:defRPr/>
            </a:pPr>
            <a:r>
              <a:rPr lang="en-US" dirty="0" smtClean="0">
                <a:latin typeface="Arial" charset="0"/>
              </a:rPr>
              <a:t>Natural sound- </a:t>
            </a:r>
            <a:r>
              <a:rPr lang="en-US" sz="2400" dirty="0" smtClean="0">
                <a:latin typeface="Arial" charset="0"/>
              </a:rPr>
              <a:t>Makes studio locations and CGI generated scenes seem natural, creates continuity in edited pieces, sets mood</a:t>
            </a:r>
          </a:p>
        </p:txBody>
      </p:sp>
      <p:pic>
        <p:nvPicPr>
          <p:cNvPr id="56324" name="Picture 5" descr="bd06110_"/>
          <p:cNvPicPr>
            <a:picLocks noChangeAspect="1" noChangeArrowheads="1"/>
          </p:cNvPicPr>
          <p:nvPr/>
        </p:nvPicPr>
        <p:blipFill>
          <a:blip r:embed="rId3"/>
          <a:srcRect/>
          <a:stretch>
            <a:fillRect/>
          </a:stretch>
        </p:blipFill>
        <p:spPr bwMode="auto">
          <a:xfrm>
            <a:off x="7391400" y="609600"/>
            <a:ext cx="1524000" cy="2020957"/>
          </a:xfrm>
          <a:prstGeom prst="rect">
            <a:avLst/>
          </a:prstGeom>
          <a:noFill/>
          <a:ln w="9525">
            <a:noFill/>
            <a:miter lim="800000"/>
            <a:headEnd/>
            <a:tailEnd/>
          </a:ln>
        </p:spPr>
      </p:pic>
      <p:sp>
        <p:nvSpPr>
          <p:cNvPr id="470022" name="AutoShape 6">
            <a:hlinkClick r:id="rId4" action="ppaction://hlinkfile" highlightClick="1"/>
          </p:cNvPr>
          <p:cNvSpPr>
            <a:spLocks noChangeArrowheads="1"/>
          </p:cNvSpPr>
          <p:nvPr/>
        </p:nvSpPr>
        <p:spPr bwMode="auto">
          <a:xfrm>
            <a:off x="381000" y="2590800"/>
            <a:ext cx="6172200" cy="1143000"/>
          </a:xfrm>
          <a:prstGeom prst="actionButtonBlank">
            <a:avLst/>
          </a:prstGeom>
          <a:solidFill>
            <a:schemeClr val="accent1">
              <a:alpha val="0"/>
            </a:schemeClr>
          </a:solidFill>
          <a:ln w="12700">
            <a:noFill/>
            <a:miter lim="800000"/>
            <a:headEnd type="none" w="sm" len="sm"/>
            <a:tailEnd type="none" w="lg" len="med"/>
          </a:ln>
          <a:effectLst/>
        </p:spPr>
        <p:txBody>
          <a:bodyPr wrap="none" lIns="90488" tIns="44450" rIns="90488" bIns="44450" anchor="ctr"/>
          <a:lstStyle/>
          <a:p>
            <a:pPr>
              <a:defRPr/>
            </a:pPr>
            <a:endParaRPr lang="en-US" dirty="0">
              <a:effectLst>
                <a:outerShdw blurRad="38100" dist="38100" dir="2700000" algn="tl">
                  <a:srgbClr val="000000">
                    <a:alpha val="43137"/>
                  </a:srgbClr>
                </a:outerShdw>
              </a:effectLst>
            </a:endParaRPr>
          </a:p>
        </p:txBody>
      </p:sp>
      <p:sp>
        <p:nvSpPr>
          <p:cNvPr id="470024" name="AutoShape 8"/>
          <p:cNvSpPr>
            <a:spLocks noChangeArrowheads="1"/>
          </p:cNvSpPr>
          <p:nvPr/>
        </p:nvSpPr>
        <p:spPr bwMode="auto">
          <a:xfrm>
            <a:off x="6172200" y="2971800"/>
            <a:ext cx="457200" cy="152400"/>
          </a:xfrm>
          <a:prstGeom prst="leftArrow">
            <a:avLst>
              <a:gd name="adj1" fmla="val 50000"/>
              <a:gd name="adj2" fmla="val 75000"/>
            </a:avLst>
          </a:prstGeom>
          <a:solidFill>
            <a:schemeClr val="accent1"/>
          </a:solidFill>
          <a:ln w="57150" cmpd="thinThick" algn="ctr">
            <a:solidFill>
              <a:srgbClr val="FFFFFF"/>
            </a:solidFill>
            <a:miter lim="800000"/>
            <a:headEnd type="none" w="sm" len="sm"/>
            <a:tailEnd type="none" w="lg" len="med"/>
          </a:ln>
          <a:effectLst/>
        </p:spPr>
        <p:txBody>
          <a:bodyPr wrap="none" lIns="90488" tIns="44450" rIns="90488" bIns="44450" anchor="ctr"/>
          <a:lstStyle/>
          <a:p>
            <a:pPr>
              <a:defRPr/>
            </a:pPr>
            <a:endParaRPr lang="en-US" dirty="0">
              <a:effectLst>
                <a:outerShdw blurRad="38100" dist="38100" dir="2700000" algn="tl">
                  <a:srgbClr val="000000">
                    <a:alpha val="43137"/>
                  </a:srgbClr>
                </a:outerShdw>
              </a:effectLst>
            </a:endParaRPr>
          </a:p>
        </p:txBody>
      </p:sp>
      <p:sp>
        <p:nvSpPr>
          <p:cNvPr id="470025" name="AutoShape 9"/>
          <p:cNvSpPr>
            <a:spLocks noChangeArrowheads="1"/>
          </p:cNvSpPr>
          <p:nvPr/>
        </p:nvSpPr>
        <p:spPr bwMode="auto">
          <a:xfrm>
            <a:off x="7696200" y="3962400"/>
            <a:ext cx="457200" cy="152400"/>
          </a:xfrm>
          <a:prstGeom prst="leftArrow">
            <a:avLst>
              <a:gd name="adj1" fmla="val 50000"/>
              <a:gd name="adj2" fmla="val 75000"/>
            </a:avLst>
          </a:prstGeom>
          <a:solidFill>
            <a:schemeClr val="accent1"/>
          </a:solidFill>
          <a:ln w="57150" cmpd="thinThick" algn="ctr">
            <a:solidFill>
              <a:srgbClr val="FFFFFF"/>
            </a:solidFill>
            <a:miter lim="800000"/>
            <a:headEnd type="none" w="sm" len="sm"/>
            <a:tailEnd type="none" w="lg" len="med"/>
          </a:ln>
          <a:effectLst/>
        </p:spPr>
        <p:txBody>
          <a:bodyPr wrap="none" lIns="90488" tIns="44450" rIns="90488" bIns="44450" anchor="ctr"/>
          <a:lstStyle/>
          <a:p>
            <a:pPr>
              <a:defRPr/>
            </a:pPr>
            <a:endParaRPr lang="en-US" dirty="0">
              <a:effectLst>
                <a:outerShdw blurRad="38100" dist="38100" dir="2700000" algn="tl">
                  <a:srgbClr val="000000">
                    <a:alpha val="43137"/>
                  </a:srgbClr>
                </a:outerShdw>
              </a:effectLst>
            </a:endParaRPr>
          </a:p>
        </p:txBody>
      </p:sp>
      <p:sp>
        <p:nvSpPr>
          <p:cNvPr id="470027" name="Text Box 11"/>
          <p:cNvSpPr txBox="1">
            <a:spLocks noChangeArrowheads="1"/>
          </p:cNvSpPr>
          <p:nvPr/>
        </p:nvSpPr>
        <p:spPr bwMode="auto">
          <a:xfrm>
            <a:off x="8153400" y="3937000"/>
            <a:ext cx="838200" cy="254000"/>
          </a:xfrm>
          <a:prstGeom prst="rect">
            <a:avLst/>
          </a:prstGeom>
          <a:noFill/>
          <a:ln w="57150" cmpd="thinThick" algn="ctr">
            <a:noFill/>
            <a:miter lim="800000"/>
            <a:headEnd type="none" w="sm" len="sm"/>
            <a:tailEnd type="none" w="lg" len="med"/>
          </a:ln>
          <a:effectLst/>
        </p:spPr>
        <p:txBody>
          <a:bodyPr lIns="90488" tIns="44450" rIns="90488" bIns="44450">
            <a:spAutoFit/>
          </a:bodyPr>
          <a:lstStyle/>
          <a:p>
            <a:pPr marL="342900" indent="-342900">
              <a:spcBef>
                <a:spcPct val="50000"/>
              </a:spcBef>
              <a:defRPr/>
            </a:pPr>
            <a:r>
              <a:rPr lang="en-US" sz="1200" dirty="0">
                <a:effectLst>
                  <a:outerShdw blurRad="38100" dist="38100" dir="2700000" algn="tl">
                    <a:srgbClr val="000000"/>
                  </a:outerShdw>
                </a:effectLst>
              </a:rPr>
              <a:t>10:44</a:t>
            </a:r>
          </a:p>
        </p:txBody>
      </p:sp>
      <p:sp>
        <p:nvSpPr>
          <p:cNvPr id="470028" name="AutoShape 12">
            <a:hlinkClick r:id="rId5" action="ppaction://hlinkfile" highlightClick="1"/>
          </p:cNvPr>
          <p:cNvSpPr>
            <a:spLocks noChangeArrowheads="1"/>
          </p:cNvSpPr>
          <p:nvPr/>
        </p:nvSpPr>
        <p:spPr bwMode="auto">
          <a:xfrm>
            <a:off x="533400" y="3962400"/>
            <a:ext cx="7086600" cy="609600"/>
          </a:xfrm>
          <a:prstGeom prst="actionButtonBlank">
            <a:avLst/>
          </a:prstGeom>
          <a:solidFill>
            <a:schemeClr val="accent1">
              <a:alpha val="0"/>
            </a:schemeClr>
          </a:solidFill>
          <a:ln w="57150">
            <a:noFill/>
            <a:miter lim="800000"/>
            <a:headEnd type="none" w="sm" len="sm"/>
            <a:tailEnd type="none" w="lg" len="med"/>
          </a:ln>
          <a:effectLst/>
        </p:spPr>
        <p:txBody>
          <a:bodyPr wrap="none" lIns="90488" tIns="44450" rIns="90488" bIns="44450" anchor="ctr"/>
          <a:lstStyle/>
          <a:p>
            <a:pPr>
              <a:defRPr/>
            </a:pPr>
            <a:endParaRPr lang="en-US" dirty="0">
              <a:effectLst>
                <a:outerShdw blurRad="38100" dist="38100" dir="2700000" algn="tl">
                  <a:srgbClr val="000000">
                    <a:alpha val="43137"/>
                  </a:srgbClr>
                </a:outerShdw>
              </a:effectLst>
            </a:endParaRPr>
          </a:p>
        </p:txBody>
      </p:sp>
      <p:sp>
        <p:nvSpPr>
          <p:cNvPr id="11" name="TextBox 10"/>
          <p:cNvSpPr txBox="1"/>
          <p:nvPr/>
        </p:nvSpPr>
        <p:spPr>
          <a:xfrm>
            <a:off x="6553200" y="2886468"/>
            <a:ext cx="838200" cy="313932"/>
          </a:xfrm>
          <a:prstGeom prst="rect">
            <a:avLst/>
          </a:prstGeom>
          <a:noFill/>
        </p:spPr>
        <p:txBody>
          <a:bodyPr wrap="square" rtlCol="0">
            <a:spAutoFit/>
          </a:bodyPr>
          <a:lstStyle/>
          <a:p>
            <a:r>
              <a:rPr lang="en-US" sz="1600" dirty="0" smtClean="0"/>
              <a:t>5:44</a:t>
            </a:r>
            <a:endParaRPr lang="en-US" sz="1600" dirty="0"/>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ChangeArrowheads="1"/>
          </p:cNvSpPr>
          <p:nvPr>
            <p:ph type="title"/>
          </p:nvPr>
        </p:nvSpPr>
        <p:spPr>
          <a:xfrm>
            <a:off x="838200" y="609600"/>
            <a:ext cx="7715250" cy="1143000"/>
          </a:xfrm>
        </p:spPr>
        <p:txBody>
          <a:bodyPr/>
          <a:lstStyle/>
          <a:p>
            <a:pPr>
              <a:defRPr/>
            </a:pPr>
            <a:r>
              <a:rPr lang="en-US" dirty="0" smtClean="0">
                <a:latin typeface="Arial" charset="0"/>
              </a:rPr>
              <a:t>Post-Production</a:t>
            </a:r>
          </a:p>
        </p:txBody>
      </p:sp>
      <p:sp>
        <p:nvSpPr>
          <p:cNvPr id="151555" name="Rectangle 3"/>
          <p:cNvSpPr>
            <a:spLocks noGrp="1" noChangeArrowheads="1"/>
          </p:cNvSpPr>
          <p:nvPr>
            <p:ph type="body" idx="1"/>
          </p:nvPr>
        </p:nvSpPr>
        <p:spPr>
          <a:xfrm>
            <a:off x="838200" y="2362200"/>
            <a:ext cx="7791450" cy="4114800"/>
          </a:xfrm>
        </p:spPr>
        <p:txBody>
          <a:bodyPr/>
          <a:lstStyle/>
          <a:p>
            <a:pPr>
              <a:buFont typeface="Wingdings" pitchFamily="2" charset="2"/>
              <a:buChar char="q"/>
              <a:defRPr/>
            </a:pPr>
            <a:r>
              <a:rPr lang="en-US" sz="2800" dirty="0" smtClean="0">
                <a:latin typeface="Arial" charset="0"/>
              </a:rPr>
              <a:t>The best  pieces of video and audio are picked and put in the right order.</a:t>
            </a:r>
          </a:p>
          <a:p>
            <a:pPr>
              <a:buFont typeface="Wingdings" pitchFamily="2" charset="2"/>
              <a:buChar char="q"/>
              <a:defRPr/>
            </a:pPr>
            <a:r>
              <a:rPr lang="en-US" sz="2800" dirty="0" smtClean="0">
                <a:latin typeface="Arial" charset="0"/>
              </a:rPr>
              <a:t>The video pieces are edited together.</a:t>
            </a:r>
          </a:p>
          <a:p>
            <a:pPr>
              <a:buFont typeface="Wingdings" pitchFamily="2" charset="2"/>
              <a:buChar char="q"/>
              <a:defRPr/>
            </a:pPr>
            <a:r>
              <a:rPr lang="en-US" sz="2800" dirty="0" smtClean="0">
                <a:latin typeface="Arial" charset="0"/>
              </a:rPr>
              <a:t>Graphics (words on screen) and computer effects are created and edited in.</a:t>
            </a:r>
          </a:p>
          <a:p>
            <a:pPr>
              <a:buFont typeface="Wingdings" pitchFamily="2" charset="2"/>
              <a:buChar char="q"/>
              <a:defRPr/>
            </a:pPr>
            <a:r>
              <a:rPr lang="en-US" sz="2800" dirty="0" smtClean="0">
                <a:latin typeface="Arial" charset="0"/>
              </a:rPr>
              <a:t>The audio track is edited with sound effects, </a:t>
            </a:r>
          </a:p>
          <a:p>
            <a:pPr>
              <a:buFont typeface="Wingdings" pitchFamily="2" charset="2"/>
              <a:buNone/>
              <a:defRPr/>
            </a:pPr>
            <a:r>
              <a:rPr lang="en-US" sz="2800" dirty="0" smtClean="0">
                <a:latin typeface="Arial" charset="0"/>
              </a:rPr>
              <a:t>    music, and natural sounds placed where needed.</a:t>
            </a:r>
          </a:p>
        </p:txBody>
      </p:sp>
      <p:pic>
        <p:nvPicPr>
          <p:cNvPr id="57348" name="Picture 4" descr="bd19706_"/>
          <p:cNvPicPr>
            <a:picLocks noChangeAspect="1" noChangeArrowheads="1"/>
          </p:cNvPicPr>
          <p:nvPr/>
        </p:nvPicPr>
        <p:blipFill>
          <a:blip r:embed="rId3"/>
          <a:srcRect/>
          <a:stretch>
            <a:fillRect/>
          </a:stretch>
        </p:blipFill>
        <p:spPr bwMode="auto">
          <a:xfrm>
            <a:off x="6408738" y="152400"/>
            <a:ext cx="2201862" cy="2133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2"/>
          <p:cNvSpPr>
            <a:spLocks noGrp="1" noChangeArrowheads="1"/>
          </p:cNvSpPr>
          <p:nvPr>
            <p:ph type="title"/>
          </p:nvPr>
        </p:nvSpPr>
        <p:spPr/>
        <p:txBody>
          <a:bodyPr/>
          <a:lstStyle/>
          <a:p>
            <a:pPr>
              <a:defRPr/>
            </a:pPr>
            <a:r>
              <a:rPr lang="en-US" dirty="0" smtClean="0">
                <a:latin typeface="Arial" charset="0"/>
              </a:rPr>
              <a:t>The “Magic” of Video</a:t>
            </a:r>
          </a:p>
        </p:txBody>
      </p:sp>
      <p:sp>
        <p:nvSpPr>
          <p:cNvPr id="190467" name="Rectangle 3"/>
          <p:cNvSpPr>
            <a:spLocks noGrp="1" noChangeArrowheads="1"/>
          </p:cNvSpPr>
          <p:nvPr>
            <p:ph type="body" idx="1"/>
          </p:nvPr>
        </p:nvSpPr>
        <p:spPr/>
        <p:txBody>
          <a:bodyPr/>
          <a:lstStyle/>
          <a:p>
            <a:pPr>
              <a:buFont typeface="Wingdings" pitchFamily="2" charset="2"/>
              <a:buChar char="q"/>
              <a:defRPr/>
            </a:pPr>
            <a:r>
              <a:rPr lang="en-US" dirty="0" smtClean="0">
                <a:latin typeface="Arial" charset="0"/>
              </a:rPr>
              <a:t>Editing</a:t>
            </a:r>
          </a:p>
          <a:p>
            <a:pPr>
              <a:buFont typeface="Wingdings" pitchFamily="2" charset="2"/>
              <a:buChar char="q"/>
              <a:defRPr/>
            </a:pPr>
            <a:r>
              <a:rPr lang="en-US" dirty="0" smtClean="0">
                <a:latin typeface="Arial" charset="0"/>
              </a:rPr>
              <a:t>Graphics</a:t>
            </a:r>
          </a:p>
          <a:p>
            <a:pPr>
              <a:buFont typeface="Wingdings" pitchFamily="2" charset="2"/>
              <a:buChar char="q"/>
              <a:defRPr/>
            </a:pPr>
            <a:r>
              <a:rPr lang="en-US" dirty="0" smtClean="0">
                <a:latin typeface="Arial" charset="0"/>
              </a:rPr>
              <a:t>Lighting</a:t>
            </a:r>
          </a:p>
          <a:p>
            <a:pPr>
              <a:buFont typeface="Wingdings" pitchFamily="2" charset="2"/>
              <a:buChar char="q"/>
              <a:defRPr/>
            </a:pPr>
            <a:r>
              <a:rPr lang="en-US" dirty="0" smtClean="0">
                <a:latin typeface="Arial" charset="0"/>
              </a:rPr>
              <a:t> Foley work </a:t>
            </a:r>
          </a:p>
          <a:p>
            <a:pPr>
              <a:buFont typeface="Wingdings" pitchFamily="2" charset="2"/>
              <a:buChar char="q"/>
              <a:defRPr/>
            </a:pPr>
            <a:r>
              <a:rPr lang="en-US" dirty="0" smtClean="0">
                <a:latin typeface="Arial" charset="0"/>
              </a:rPr>
              <a:t>Special Effects</a:t>
            </a:r>
          </a:p>
          <a:p>
            <a:pPr>
              <a:buFont typeface="Wingdings" pitchFamily="2" charset="2"/>
              <a:buChar char="q"/>
              <a:defRPr/>
            </a:pPr>
            <a:r>
              <a:rPr lang="en-US" dirty="0" smtClean="0">
                <a:latin typeface="Arial" charset="0"/>
              </a:rPr>
              <a:t>Animation</a:t>
            </a:r>
          </a:p>
          <a:p>
            <a:pPr>
              <a:buFont typeface="Wingdings" pitchFamily="2" charset="2"/>
              <a:buChar char="q"/>
              <a:defRPr/>
            </a:pPr>
            <a:r>
              <a:rPr lang="en-US" dirty="0" smtClean="0">
                <a:latin typeface="Arial" charset="0"/>
              </a:rPr>
              <a:t>Make-up</a:t>
            </a:r>
          </a:p>
        </p:txBody>
      </p:sp>
      <p:pic>
        <p:nvPicPr>
          <p:cNvPr id="58372" name="Picture 4" descr="pe01682_"/>
          <p:cNvPicPr>
            <a:picLocks noChangeAspect="1" noChangeArrowheads="1"/>
          </p:cNvPicPr>
          <p:nvPr/>
        </p:nvPicPr>
        <p:blipFill>
          <a:blip r:embed="rId3"/>
          <a:srcRect/>
          <a:stretch>
            <a:fillRect/>
          </a:stretch>
        </p:blipFill>
        <p:spPr bwMode="auto">
          <a:xfrm>
            <a:off x="5181600" y="1981200"/>
            <a:ext cx="3546475" cy="3467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3634" name="Rectangle 2"/>
          <p:cNvSpPr>
            <a:spLocks noGrp="1" noChangeArrowheads="1"/>
          </p:cNvSpPr>
          <p:nvPr>
            <p:ph type="title"/>
          </p:nvPr>
        </p:nvSpPr>
        <p:spPr/>
        <p:txBody>
          <a:bodyPr/>
          <a:lstStyle/>
          <a:p>
            <a:pPr>
              <a:defRPr/>
            </a:pPr>
            <a:r>
              <a:rPr lang="en-US" sz="4000" dirty="0" smtClean="0">
                <a:latin typeface="Arial" charset="0"/>
              </a:rPr>
              <a:t>What’s The Big Deal About Advertising?</a:t>
            </a:r>
          </a:p>
        </p:txBody>
      </p:sp>
      <p:pic>
        <p:nvPicPr>
          <p:cNvPr id="59395" name="Picture 3" descr="MCj01366890000[1]">
            <a:hlinkClick r:id="rId2" action="ppaction://hlinkfile"/>
          </p:cNvPr>
          <p:cNvPicPr>
            <a:picLocks noChangeAspect="1" noChangeArrowheads="1"/>
          </p:cNvPicPr>
          <p:nvPr/>
        </p:nvPicPr>
        <p:blipFill>
          <a:blip r:embed="rId3"/>
          <a:srcRect/>
          <a:stretch>
            <a:fillRect/>
          </a:stretch>
        </p:blipFill>
        <p:spPr bwMode="auto">
          <a:xfrm>
            <a:off x="1524000" y="1905000"/>
            <a:ext cx="5867400" cy="43338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Rectangle 2"/>
          <p:cNvSpPr>
            <a:spLocks noGrp="1" noChangeArrowheads="1"/>
          </p:cNvSpPr>
          <p:nvPr>
            <p:ph type="title"/>
          </p:nvPr>
        </p:nvSpPr>
        <p:spPr>
          <a:xfrm>
            <a:off x="457200" y="228600"/>
            <a:ext cx="6203950" cy="1135063"/>
          </a:xfrm>
        </p:spPr>
        <p:txBody>
          <a:bodyPr/>
          <a:lstStyle/>
          <a:p>
            <a:pPr>
              <a:defRPr/>
            </a:pPr>
            <a:r>
              <a:rPr lang="en-US" dirty="0" smtClean="0">
                <a:latin typeface="Arial" charset="0"/>
              </a:rPr>
              <a:t>Advertising Techniques (Production)</a:t>
            </a:r>
          </a:p>
        </p:txBody>
      </p:sp>
      <p:sp>
        <p:nvSpPr>
          <p:cNvPr id="262147" name="Rectangle 3"/>
          <p:cNvSpPr>
            <a:spLocks noGrp="1" noChangeArrowheads="1"/>
          </p:cNvSpPr>
          <p:nvPr>
            <p:ph type="body" idx="1"/>
          </p:nvPr>
        </p:nvSpPr>
        <p:spPr>
          <a:xfrm>
            <a:off x="304800" y="1752600"/>
            <a:ext cx="8839200" cy="5105400"/>
          </a:xfrm>
        </p:spPr>
        <p:txBody>
          <a:bodyPr/>
          <a:lstStyle/>
          <a:p>
            <a:pPr>
              <a:lnSpc>
                <a:spcPct val="90000"/>
              </a:lnSpc>
              <a:buFont typeface="Wingdings" pitchFamily="2" charset="2"/>
              <a:buNone/>
              <a:defRPr/>
            </a:pPr>
            <a:r>
              <a:rPr lang="en-US" sz="2400" dirty="0" smtClean="0">
                <a:latin typeface="Arial" charset="0"/>
              </a:rPr>
              <a:t>Close-up	          Makes product look bigger.</a:t>
            </a:r>
          </a:p>
          <a:p>
            <a:pPr>
              <a:lnSpc>
                <a:spcPct val="90000"/>
              </a:lnSpc>
              <a:buFont typeface="Monotype Sorts" pitchFamily="2" charset="2"/>
              <a:buNone/>
              <a:defRPr/>
            </a:pPr>
            <a:r>
              <a:rPr lang="en-US" sz="2400" dirty="0" smtClean="0">
                <a:latin typeface="Arial" charset="0"/>
              </a:rPr>
              <a:t>Angles	          Make product or person look more or less       </a:t>
            </a:r>
            <a:br>
              <a:rPr lang="en-US" sz="2400" dirty="0" smtClean="0">
                <a:latin typeface="Arial" charset="0"/>
              </a:rPr>
            </a:br>
            <a:r>
              <a:rPr lang="en-US" sz="2400" dirty="0" smtClean="0">
                <a:latin typeface="Arial" charset="0"/>
              </a:rPr>
              <a:t>                            important.</a:t>
            </a:r>
          </a:p>
          <a:p>
            <a:pPr>
              <a:lnSpc>
                <a:spcPct val="90000"/>
              </a:lnSpc>
              <a:buFont typeface="Monotype Sorts" pitchFamily="2" charset="2"/>
              <a:buNone/>
              <a:defRPr/>
            </a:pPr>
            <a:r>
              <a:rPr lang="en-US" sz="2400" dirty="0" smtClean="0">
                <a:latin typeface="Arial" charset="0"/>
              </a:rPr>
              <a:t>Lighting		Makes product look pretty,						scary, exciting, etc.</a:t>
            </a:r>
          </a:p>
          <a:p>
            <a:pPr>
              <a:lnSpc>
                <a:spcPct val="90000"/>
              </a:lnSpc>
              <a:buFont typeface="Monotype Sorts" pitchFamily="2" charset="2"/>
              <a:buNone/>
              <a:defRPr/>
            </a:pPr>
            <a:r>
              <a:rPr lang="en-US" sz="2400" dirty="0" smtClean="0">
                <a:latin typeface="Arial" charset="0"/>
              </a:rPr>
              <a:t>Sound Effects	Make product seem more fun 					or exciting.</a:t>
            </a:r>
          </a:p>
          <a:p>
            <a:pPr>
              <a:lnSpc>
                <a:spcPct val="90000"/>
              </a:lnSpc>
              <a:buFont typeface="Wingdings" pitchFamily="2" charset="2"/>
              <a:buNone/>
              <a:defRPr/>
            </a:pPr>
            <a:r>
              <a:rPr lang="en-US" sz="2400" dirty="0" smtClean="0">
                <a:latin typeface="Arial" charset="0"/>
              </a:rPr>
              <a:t>Music/jingle		Sets “mood” and helps you </a:t>
            </a:r>
          </a:p>
          <a:p>
            <a:pPr>
              <a:lnSpc>
                <a:spcPct val="90000"/>
              </a:lnSpc>
              <a:buFont typeface="Wingdings" pitchFamily="2" charset="2"/>
              <a:buNone/>
              <a:defRPr/>
            </a:pPr>
            <a:r>
              <a:rPr lang="en-US" sz="2400" dirty="0" smtClean="0">
                <a:latin typeface="Arial" charset="0"/>
              </a:rPr>
              <a:t>				remember product.</a:t>
            </a:r>
          </a:p>
          <a:p>
            <a:pPr>
              <a:lnSpc>
                <a:spcPct val="90000"/>
              </a:lnSpc>
              <a:buFont typeface="Wingdings" pitchFamily="2" charset="2"/>
              <a:buNone/>
              <a:defRPr/>
            </a:pPr>
            <a:r>
              <a:rPr lang="en-US" sz="2400" dirty="0" smtClean="0">
                <a:latin typeface="Arial" charset="0"/>
              </a:rPr>
              <a:t>Makeup/		Using makeup or styling “tricks” to </a:t>
            </a:r>
          </a:p>
          <a:p>
            <a:pPr>
              <a:lnSpc>
                <a:spcPct val="90000"/>
              </a:lnSpc>
              <a:buFont typeface="Wingdings" pitchFamily="2" charset="2"/>
              <a:buNone/>
              <a:defRPr/>
            </a:pPr>
            <a:r>
              <a:rPr lang="en-US" sz="2400" dirty="0" smtClean="0">
                <a:latin typeface="Arial" charset="0"/>
              </a:rPr>
              <a:t>food styling 		change the look of a person or product</a:t>
            </a:r>
          </a:p>
          <a:p>
            <a:pPr>
              <a:lnSpc>
                <a:spcPct val="90000"/>
              </a:lnSpc>
              <a:buFont typeface="Wingdings" pitchFamily="2" charset="2"/>
              <a:buNone/>
              <a:defRPr/>
            </a:pPr>
            <a:r>
              <a:rPr lang="en-US" sz="2400" dirty="0" smtClean="0">
                <a:latin typeface="Arial" charset="0"/>
              </a:rPr>
              <a:t>Stereotypes		May use stereotypes to quickly identify				character “types”  in ad</a:t>
            </a:r>
          </a:p>
        </p:txBody>
      </p:sp>
      <p:pic>
        <p:nvPicPr>
          <p:cNvPr id="60420" name="Picture 4" descr="bs01827_"/>
          <p:cNvPicPr>
            <a:picLocks noChangeAspect="1" noChangeArrowheads="1"/>
          </p:cNvPicPr>
          <p:nvPr/>
        </p:nvPicPr>
        <p:blipFill>
          <a:blip r:embed="rId3"/>
          <a:srcRect/>
          <a:stretch>
            <a:fillRect/>
          </a:stretch>
        </p:blipFill>
        <p:spPr bwMode="auto">
          <a:xfrm>
            <a:off x="7105650" y="76200"/>
            <a:ext cx="1809750" cy="1863725"/>
          </a:xfrm>
          <a:prstGeom prst="rect">
            <a:avLst/>
          </a:prstGeom>
          <a:noFill/>
          <a:ln w="9525">
            <a:noFill/>
            <a:miter lim="800000"/>
            <a:headEnd/>
            <a:tailEnd/>
          </a:ln>
        </p:spPr>
      </p:pic>
      <p:sp>
        <p:nvSpPr>
          <p:cNvPr id="60421" name="Text Box 5"/>
          <p:cNvSpPr txBox="1">
            <a:spLocks noChangeArrowheads="1"/>
          </p:cNvSpPr>
          <p:nvPr/>
        </p:nvSpPr>
        <p:spPr bwMode="auto">
          <a:xfrm>
            <a:off x="685800" y="6324600"/>
            <a:ext cx="4114800" cy="457200"/>
          </a:xfrm>
          <a:prstGeom prst="rect">
            <a:avLst/>
          </a:prstGeom>
          <a:noFill/>
          <a:ln w="12700">
            <a:noFill/>
            <a:miter lim="800000"/>
            <a:headEnd/>
            <a:tailEnd/>
          </a:ln>
        </p:spPr>
        <p:txBody>
          <a:bodyPr>
            <a:spAutoFit/>
          </a:bodyPr>
          <a:lstStyle/>
          <a:p>
            <a:pPr>
              <a:lnSpc>
                <a:spcPct val="100000"/>
              </a:lnSpc>
              <a:spcBef>
                <a:spcPct val="50000"/>
              </a:spcBef>
              <a:buClrTx/>
              <a:buSzTx/>
              <a:buFontTx/>
              <a:buNone/>
            </a:pPr>
            <a:endParaRPr lang="en-US" b="0" i="0" dirty="0">
              <a:solidFill>
                <a:srgbClr val="FFFFFF"/>
              </a:solidFill>
              <a:latin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02" name="Rectangle 2"/>
          <p:cNvSpPr>
            <a:spLocks noGrp="1" noChangeArrowheads="1"/>
          </p:cNvSpPr>
          <p:nvPr>
            <p:ph type="title"/>
          </p:nvPr>
        </p:nvSpPr>
        <p:spPr>
          <a:xfrm>
            <a:off x="1143000" y="381000"/>
            <a:ext cx="7715250" cy="1143000"/>
          </a:xfrm>
        </p:spPr>
        <p:txBody>
          <a:bodyPr/>
          <a:lstStyle/>
          <a:p>
            <a:pPr>
              <a:defRPr/>
            </a:pPr>
            <a:r>
              <a:rPr lang="en-US" sz="4000" b="1" dirty="0" smtClean="0">
                <a:latin typeface="Arial Rounded MT Bold" pitchFamily="34" charset="0"/>
              </a:rPr>
              <a:t>Goals of This Training</a:t>
            </a:r>
          </a:p>
        </p:txBody>
      </p:sp>
      <p:sp>
        <p:nvSpPr>
          <p:cNvPr id="409603" name="Rectangle 3"/>
          <p:cNvSpPr>
            <a:spLocks noGrp="1" noChangeArrowheads="1"/>
          </p:cNvSpPr>
          <p:nvPr>
            <p:ph type="body" idx="1"/>
          </p:nvPr>
        </p:nvSpPr>
        <p:spPr>
          <a:xfrm>
            <a:off x="0" y="1828800"/>
            <a:ext cx="8991600" cy="4800600"/>
          </a:xfrm>
        </p:spPr>
        <p:txBody>
          <a:bodyPr/>
          <a:lstStyle/>
          <a:p>
            <a:pPr marL="609600" indent="-609600">
              <a:lnSpc>
                <a:spcPct val="90000"/>
              </a:lnSpc>
              <a:buFont typeface="Monotype Sorts" pitchFamily="2" charset="2"/>
              <a:buNone/>
              <a:defRPr/>
            </a:pPr>
            <a:r>
              <a:rPr lang="en-US" sz="2400" b="1" dirty="0" smtClean="0">
                <a:solidFill>
                  <a:srgbClr val="FFFFFF"/>
                </a:solidFill>
                <a:latin typeface="Arial Rounded MT Bold" pitchFamily="34" charset="0"/>
              </a:rPr>
              <a:t>To present these key ideas about critical analysis </a:t>
            </a:r>
            <a:br>
              <a:rPr lang="en-US" sz="2400" b="1" dirty="0" smtClean="0">
                <a:solidFill>
                  <a:srgbClr val="FFFFFF"/>
                </a:solidFill>
                <a:latin typeface="Arial Rounded MT Bold" pitchFamily="34" charset="0"/>
              </a:rPr>
            </a:br>
            <a:r>
              <a:rPr lang="en-US" sz="2400" b="1" dirty="0" smtClean="0">
                <a:solidFill>
                  <a:srgbClr val="FFFFFF"/>
                </a:solidFill>
                <a:latin typeface="Arial Rounded MT Bold" pitchFamily="34" charset="0"/>
              </a:rPr>
              <a:t>of the media:</a:t>
            </a:r>
          </a:p>
          <a:p>
            <a:pPr marL="609600" indent="-609600">
              <a:lnSpc>
                <a:spcPct val="90000"/>
              </a:lnSpc>
              <a:buFont typeface="Monotype Sorts" pitchFamily="2" charset="2"/>
              <a:buNone/>
              <a:defRPr/>
            </a:pPr>
            <a:r>
              <a:rPr lang="en-US" sz="2400" b="1" dirty="0" smtClean="0">
                <a:solidFill>
                  <a:srgbClr val="FFFFFF"/>
                </a:solidFill>
                <a:latin typeface="Arial Rounded MT Bold" pitchFamily="34" charset="0"/>
              </a:rPr>
              <a:t>1.  Five key concepts of media literacy</a:t>
            </a:r>
          </a:p>
          <a:p>
            <a:pPr marL="609600" indent="-609600">
              <a:lnSpc>
                <a:spcPct val="90000"/>
              </a:lnSpc>
              <a:buFont typeface="Monotype Sorts" pitchFamily="2" charset="2"/>
              <a:buNone/>
              <a:defRPr/>
            </a:pPr>
            <a:r>
              <a:rPr lang="en-US" sz="2400" b="1" dirty="0" smtClean="0">
                <a:solidFill>
                  <a:srgbClr val="FFFFFF"/>
                </a:solidFill>
                <a:latin typeface="Arial Rounded MT Bold" pitchFamily="34" charset="0"/>
              </a:rPr>
              <a:t>2.  Five key questions for deconstruction and construction</a:t>
            </a:r>
          </a:p>
          <a:p>
            <a:pPr marL="609600" indent="-609600">
              <a:lnSpc>
                <a:spcPct val="90000"/>
              </a:lnSpc>
              <a:buFont typeface="Monotype Sorts" pitchFamily="2" charset="2"/>
              <a:buNone/>
              <a:defRPr/>
            </a:pPr>
            <a:r>
              <a:rPr lang="en-US" sz="2400" b="1" dirty="0" smtClean="0">
                <a:solidFill>
                  <a:srgbClr val="FFFFFF"/>
                </a:solidFill>
                <a:latin typeface="Arial Rounded MT Bold" pitchFamily="34" charset="0"/>
              </a:rPr>
              <a:t>3.  Important Things to Know about  Media</a:t>
            </a:r>
          </a:p>
          <a:p>
            <a:pPr marL="609600" indent="-609600">
              <a:lnSpc>
                <a:spcPct val="90000"/>
              </a:lnSpc>
              <a:buFont typeface="Monotype Sorts" pitchFamily="2" charset="2"/>
              <a:buNone/>
              <a:defRPr/>
            </a:pPr>
            <a:r>
              <a:rPr lang="en-US" sz="2400" b="1" dirty="0" smtClean="0">
                <a:solidFill>
                  <a:srgbClr val="FFFFFF"/>
                </a:solidFill>
                <a:latin typeface="Arial Rounded MT Bold" pitchFamily="34" charset="0"/>
              </a:rPr>
              <a:t>4.  The Storyteller model of asking questions</a:t>
            </a:r>
          </a:p>
          <a:p>
            <a:pPr marL="609600" indent="-609600">
              <a:lnSpc>
                <a:spcPct val="90000"/>
              </a:lnSpc>
              <a:buFont typeface="Monotype Sorts" pitchFamily="2" charset="2"/>
              <a:buNone/>
              <a:defRPr/>
            </a:pPr>
            <a:r>
              <a:rPr lang="en-US" sz="2400" b="1" dirty="0" smtClean="0">
                <a:solidFill>
                  <a:srgbClr val="FFFFFF"/>
                </a:solidFill>
                <a:latin typeface="Arial Rounded MT Bold" pitchFamily="34" charset="0"/>
              </a:rPr>
              <a:t>5.  Connections to Digital Citizenship</a:t>
            </a:r>
          </a:p>
          <a:p>
            <a:pPr marL="609600" indent="-609600">
              <a:lnSpc>
                <a:spcPct val="90000"/>
              </a:lnSpc>
              <a:buFont typeface="Monotype Sorts" pitchFamily="2" charset="2"/>
              <a:buNone/>
              <a:defRPr/>
            </a:pPr>
            <a:r>
              <a:rPr lang="en-US" sz="2400" b="1" dirty="0" smtClean="0">
                <a:solidFill>
                  <a:srgbClr val="FFFFFF"/>
                </a:solidFill>
                <a:latin typeface="Arial Rounded MT Bold" pitchFamily="34" charset="0"/>
              </a:rPr>
              <a:t>6.  Connections between visual media and the  </a:t>
            </a:r>
            <a:br>
              <a:rPr lang="en-US" sz="2400" b="1" dirty="0" smtClean="0">
                <a:solidFill>
                  <a:srgbClr val="FFFFFF"/>
                </a:solidFill>
                <a:latin typeface="Arial Rounded MT Bold" pitchFamily="34" charset="0"/>
              </a:rPr>
            </a:br>
            <a:r>
              <a:rPr lang="en-US" sz="2400" b="1" dirty="0" smtClean="0">
                <a:solidFill>
                  <a:srgbClr val="FFFFFF"/>
                </a:solidFill>
                <a:latin typeface="Arial Rounded MT Bold" pitchFamily="34" charset="0"/>
              </a:rPr>
              <a:t>      writing process</a:t>
            </a:r>
          </a:p>
          <a:p>
            <a:pPr marL="609600" indent="-609600">
              <a:lnSpc>
                <a:spcPct val="90000"/>
              </a:lnSpc>
              <a:buNone/>
              <a:defRPr/>
            </a:pPr>
            <a:r>
              <a:rPr lang="en-US" sz="2400" b="1" dirty="0" smtClean="0">
                <a:solidFill>
                  <a:srgbClr val="FFFFFF"/>
                </a:solidFill>
                <a:latin typeface="Arial Rounded MT Bold" pitchFamily="34" charset="0"/>
              </a:rPr>
              <a:t>7.  The two-strand process of inquiry</a:t>
            </a:r>
          </a:p>
          <a:p>
            <a:pPr marL="609600" indent="-609600">
              <a:lnSpc>
                <a:spcPct val="90000"/>
              </a:lnSpc>
              <a:buNone/>
              <a:defRPr/>
            </a:pPr>
            <a:r>
              <a:rPr lang="en-US" sz="2400" b="1" dirty="0" smtClean="0">
                <a:solidFill>
                  <a:srgbClr val="FFFFFF"/>
                </a:solidFill>
                <a:latin typeface="Arial Rounded MT Bold" pitchFamily="34" charset="0"/>
              </a:rPr>
              <a:t>8.  Advertising and persuasion techniques </a:t>
            </a:r>
          </a:p>
          <a:p>
            <a:pPr marL="609600" indent="-609600">
              <a:lnSpc>
                <a:spcPct val="90000"/>
              </a:lnSpc>
              <a:buNone/>
              <a:defRPr/>
            </a:pPr>
            <a:endParaRPr lang="en-US" sz="2400" b="1" dirty="0" smtClean="0">
              <a:solidFill>
                <a:srgbClr val="FFFFFF"/>
              </a:solidFill>
              <a:latin typeface="Arial Rounded MT Bold" pitchFamily="34" charset="0"/>
            </a:endParaRPr>
          </a:p>
          <a:p>
            <a:pPr marL="609600" indent="-609600">
              <a:lnSpc>
                <a:spcPct val="90000"/>
              </a:lnSpc>
              <a:buFont typeface="Monotype Sorts" pitchFamily="2" charset="2"/>
              <a:buNone/>
              <a:defRPr/>
            </a:pPr>
            <a:endParaRPr lang="en-US" sz="2800" b="1" dirty="0" smtClean="0">
              <a:latin typeface="Arial Rounded MT Bold" pitchFamily="34" charset="0"/>
            </a:endParaRPr>
          </a:p>
          <a:p>
            <a:pPr marL="609600" indent="-609600">
              <a:lnSpc>
                <a:spcPct val="90000"/>
              </a:lnSpc>
              <a:defRPr/>
            </a:pPr>
            <a:endParaRPr lang="en-US" sz="2800" b="1" dirty="0" smtClean="0">
              <a:latin typeface="Arial Rounded MT Bold" pitchFamily="34" charset="0"/>
            </a:endParaRPr>
          </a:p>
          <a:p>
            <a:pPr marL="609600" indent="-609600">
              <a:lnSpc>
                <a:spcPct val="90000"/>
              </a:lnSpc>
              <a:buFont typeface="Monotype Sorts" pitchFamily="2" charset="2"/>
              <a:buNone/>
              <a:defRPr/>
            </a:pPr>
            <a:r>
              <a:rPr lang="en-US" sz="2800" b="1" u="sng" dirty="0" smtClean="0"/>
              <a:t>  </a:t>
            </a:r>
            <a:r>
              <a:rPr lang="en-US" sz="2800" b="1" dirty="0" smtClean="0"/>
              <a:t> </a:t>
            </a:r>
          </a:p>
          <a:p>
            <a:pPr marL="609600" indent="-609600">
              <a:lnSpc>
                <a:spcPct val="90000"/>
              </a:lnSpc>
              <a:defRPr/>
            </a:pPr>
            <a:endParaRPr lang="en-US" sz="2800" b="1" dirty="0" smtClean="0"/>
          </a:p>
          <a:p>
            <a:pPr marL="609600" indent="-609600">
              <a:lnSpc>
                <a:spcPct val="90000"/>
              </a:lnSpc>
              <a:defRPr/>
            </a:pPr>
            <a:endParaRPr lang="en-US" sz="2800" b="1" dirty="0" smtClean="0"/>
          </a:p>
        </p:txBody>
      </p:sp>
      <p:pic>
        <p:nvPicPr>
          <p:cNvPr id="10244" name="Picture 4" descr="bd05219_"/>
          <p:cNvPicPr>
            <a:picLocks noChangeAspect="1" noChangeArrowheads="1"/>
          </p:cNvPicPr>
          <p:nvPr/>
        </p:nvPicPr>
        <p:blipFill>
          <a:blip r:embed="rId3"/>
          <a:srcRect/>
          <a:stretch>
            <a:fillRect/>
          </a:stretch>
        </p:blipFill>
        <p:spPr bwMode="auto">
          <a:xfrm>
            <a:off x="7161213" y="49213"/>
            <a:ext cx="1697037" cy="15890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4658" name="Rectangle 2"/>
          <p:cNvSpPr>
            <a:spLocks noGrp="1" noChangeArrowheads="1"/>
          </p:cNvSpPr>
          <p:nvPr>
            <p:ph type="title"/>
          </p:nvPr>
        </p:nvSpPr>
        <p:spPr>
          <a:xfrm>
            <a:off x="457200" y="381000"/>
            <a:ext cx="7715250" cy="1143000"/>
          </a:xfrm>
        </p:spPr>
        <p:txBody>
          <a:bodyPr/>
          <a:lstStyle/>
          <a:p>
            <a:pPr>
              <a:defRPr/>
            </a:pPr>
            <a:r>
              <a:rPr lang="en-US" dirty="0" smtClean="0">
                <a:latin typeface="Arial" charset="0"/>
              </a:rPr>
              <a:t>Product Placement</a:t>
            </a:r>
          </a:p>
        </p:txBody>
      </p:sp>
      <p:sp>
        <p:nvSpPr>
          <p:cNvPr id="454659" name="Rectangle 3"/>
          <p:cNvSpPr>
            <a:spLocks noGrp="1" noChangeArrowheads="1"/>
          </p:cNvSpPr>
          <p:nvPr>
            <p:ph type="body" idx="1"/>
          </p:nvPr>
        </p:nvSpPr>
        <p:spPr>
          <a:xfrm>
            <a:off x="304800" y="3276600"/>
            <a:ext cx="8458200" cy="3810000"/>
          </a:xfrm>
        </p:spPr>
        <p:txBody>
          <a:bodyPr/>
          <a:lstStyle/>
          <a:p>
            <a:pPr>
              <a:lnSpc>
                <a:spcPct val="80000"/>
              </a:lnSpc>
              <a:buFont typeface="Wingdings" pitchFamily="2" charset="2"/>
              <a:buNone/>
              <a:defRPr/>
            </a:pPr>
            <a:endParaRPr lang="en-US" sz="2800" b="1" dirty="0" smtClean="0">
              <a:latin typeface="Arial" charset="0"/>
            </a:endParaRPr>
          </a:p>
          <a:p>
            <a:pPr>
              <a:lnSpc>
                <a:spcPct val="80000"/>
              </a:lnSpc>
              <a:buFont typeface="Wingdings" pitchFamily="2" charset="2"/>
              <a:buNone/>
              <a:defRPr/>
            </a:pPr>
            <a:r>
              <a:rPr lang="en-US" sz="2800" dirty="0" smtClean="0">
                <a:latin typeface="Arial" charset="0"/>
              </a:rPr>
              <a:t>PRODUCT PLACEMENT is when an advertiser pays a TV show or movie producer to place their product in the movie or program.  This be as small as an actor holding the product so the logo is seen (such as a soda can or cell phone) or as big as a whole portion of the script being used to talk about the product in some way. </a:t>
            </a:r>
            <a:r>
              <a:rPr lang="en-US" sz="4000" dirty="0" smtClean="0">
                <a:latin typeface="Arial" charset="0"/>
              </a:rPr>
              <a:t> </a:t>
            </a:r>
            <a:r>
              <a:rPr lang="en-US" sz="3600" dirty="0" smtClean="0">
                <a:latin typeface="Arial" charset="0"/>
              </a:rPr>
              <a:t/>
            </a:r>
            <a:br>
              <a:rPr lang="en-US" sz="3600" dirty="0" smtClean="0">
                <a:latin typeface="Arial" charset="0"/>
              </a:rPr>
            </a:br>
            <a:endParaRPr lang="en-US" sz="3600" dirty="0" smtClean="0">
              <a:latin typeface="Arial" charset="0"/>
            </a:endParaRPr>
          </a:p>
        </p:txBody>
      </p:sp>
      <p:pic>
        <p:nvPicPr>
          <p:cNvPr id="61444" name="Picture 11" descr="MCFD01935_0000[1]"/>
          <p:cNvPicPr>
            <a:picLocks noChangeAspect="1" noChangeArrowheads="1"/>
          </p:cNvPicPr>
          <p:nvPr/>
        </p:nvPicPr>
        <p:blipFill>
          <a:blip r:embed="rId3"/>
          <a:srcRect/>
          <a:stretch>
            <a:fillRect/>
          </a:stretch>
        </p:blipFill>
        <p:spPr bwMode="auto">
          <a:xfrm>
            <a:off x="5605463" y="500063"/>
            <a:ext cx="3309937" cy="29289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6706" name="Rectangle 2"/>
          <p:cNvSpPr>
            <a:spLocks noGrp="1" noChangeArrowheads="1"/>
          </p:cNvSpPr>
          <p:nvPr>
            <p:ph type="title"/>
          </p:nvPr>
        </p:nvSpPr>
        <p:spPr>
          <a:xfrm>
            <a:off x="1733550" y="76200"/>
            <a:ext cx="6496050" cy="1143000"/>
          </a:xfrm>
        </p:spPr>
        <p:txBody>
          <a:bodyPr/>
          <a:lstStyle/>
          <a:p>
            <a:pPr>
              <a:defRPr/>
            </a:pPr>
            <a:r>
              <a:rPr lang="en-US" sz="3600" dirty="0" smtClean="0">
                <a:latin typeface="Arial" charset="0"/>
              </a:rPr>
              <a:t>Advertising Techniques</a:t>
            </a:r>
            <a:br>
              <a:rPr lang="en-US" sz="3600" dirty="0" smtClean="0">
                <a:latin typeface="Arial" charset="0"/>
              </a:rPr>
            </a:br>
            <a:r>
              <a:rPr lang="en-US" sz="3600" dirty="0" smtClean="0">
                <a:latin typeface="Arial" charset="0"/>
              </a:rPr>
              <a:t>(Persuasion Techniques)</a:t>
            </a:r>
          </a:p>
        </p:txBody>
      </p:sp>
      <p:sp>
        <p:nvSpPr>
          <p:cNvPr id="456707" name="Rectangle 3"/>
          <p:cNvSpPr>
            <a:spLocks noGrp="1" noChangeArrowheads="1"/>
          </p:cNvSpPr>
          <p:nvPr>
            <p:ph type="body" idx="1"/>
          </p:nvPr>
        </p:nvSpPr>
        <p:spPr>
          <a:xfrm>
            <a:off x="76200" y="1447800"/>
            <a:ext cx="9067800" cy="5334000"/>
          </a:xfrm>
        </p:spPr>
        <p:txBody>
          <a:bodyPr/>
          <a:lstStyle/>
          <a:p>
            <a:pPr>
              <a:lnSpc>
                <a:spcPct val="90000"/>
              </a:lnSpc>
              <a:buFont typeface="Wingdings" pitchFamily="2" charset="2"/>
              <a:buChar char="q"/>
              <a:defRPr/>
            </a:pPr>
            <a:r>
              <a:rPr lang="en-US" sz="2800" dirty="0" smtClean="0">
                <a:latin typeface="Arial" charset="0"/>
              </a:rPr>
              <a:t>Testimonial -  </a:t>
            </a:r>
            <a:r>
              <a:rPr lang="en-US" sz="2800" u="sng" dirty="0" smtClean="0">
                <a:latin typeface="Arial" charset="0"/>
              </a:rPr>
              <a:t>Regular Joe</a:t>
            </a:r>
            <a:r>
              <a:rPr lang="en-US" sz="2800" dirty="0" smtClean="0">
                <a:latin typeface="Arial" charset="0"/>
              </a:rPr>
              <a:t> – person like you</a:t>
            </a:r>
            <a:br>
              <a:rPr lang="en-US" sz="2800" dirty="0" smtClean="0">
                <a:latin typeface="Arial" charset="0"/>
              </a:rPr>
            </a:br>
            <a:r>
              <a:rPr lang="en-US" sz="2800" dirty="0" smtClean="0">
                <a:latin typeface="Arial" charset="0"/>
              </a:rPr>
              <a:t>              	       </a:t>
            </a:r>
            <a:r>
              <a:rPr lang="en-US" sz="2800" u="sng" dirty="0" smtClean="0">
                <a:latin typeface="Arial" charset="0"/>
              </a:rPr>
              <a:t>Superstar</a:t>
            </a:r>
            <a:r>
              <a:rPr lang="en-US" sz="2800" dirty="0" smtClean="0">
                <a:latin typeface="Arial" charset="0"/>
              </a:rPr>
              <a:t>- Person you want to be 			       like uses product –(Sports/ movie star)</a:t>
            </a:r>
          </a:p>
          <a:p>
            <a:pPr>
              <a:lnSpc>
                <a:spcPct val="90000"/>
              </a:lnSpc>
              <a:buFont typeface="Wingdings" pitchFamily="2" charset="2"/>
              <a:buChar char="q"/>
              <a:defRPr/>
            </a:pPr>
            <a:r>
              <a:rPr lang="en-US" sz="2800" dirty="0" smtClean="0">
                <a:latin typeface="Arial" charset="0"/>
              </a:rPr>
              <a:t>Using emotions: Fear, funny, longing</a:t>
            </a:r>
          </a:p>
          <a:p>
            <a:pPr>
              <a:lnSpc>
                <a:spcPct val="90000"/>
              </a:lnSpc>
              <a:buFont typeface="Wingdings" pitchFamily="2" charset="2"/>
              <a:buChar char="q"/>
              <a:defRPr/>
            </a:pPr>
            <a:r>
              <a:rPr lang="en-US" sz="2800" dirty="0" smtClean="0">
                <a:latin typeface="Arial" charset="0"/>
              </a:rPr>
              <a:t>Bandwagon </a:t>
            </a:r>
          </a:p>
          <a:p>
            <a:pPr>
              <a:lnSpc>
                <a:spcPct val="90000"/>
              </a:lnSpc>
              <a:buFont typeface="Wingdings" pitchFamily="2" charset="2"/>
              <a:buChar char="q"/>
              <a:defRPr/>
            </a:pPr>
            <a:r>
              <a:rPr lang="en-US" sz="2800" dirty="0" smtClean="0">
                <a:latin typeface="Arial" charset="0"/>
              </a:rPr>
              <a:t>Statistics</a:t>
            </a:r>
          </a:p>
          <a:p>
            <a:pPr>
              <a:lnSpc>
                <a:spcPct val="90000"/>
              </a:lnSpc>
              <a:buFont typeface="Wingdings" pitchFamily="2" charset="2"/>
              <a:buChar char="q"/>
              <a:defRPr/>
            </a:pPr>
            <a:r>
              <a:rPr lang="en-US" sz="2800" dirty="0" smtClean="0">
                <a:latin typeface="Arial" charset="0"/>
              </a:rPr>
              <a:t>Fact vs. Opinion</a:t>
            </a:r>
          </a:p>
          <a:p>
            <a:pPr>
              <a:lnSpc>
                <a:spcPct val="90000"/>
              </a:lnSpc>
              <a:buFont typeface="Wingdings" pitchFamily="2" charset="2"/>
              <a:buChar char="q"/>
              <a:defRPr/>
            </a:pPr>
            <a:r>
              <a:rPr lang="en-US" sz="2800" dirty="0" smtClean="0">
                <a:latin typeface="Arial" charset="0"/>
              </a:rPr>
              <a:t>Public Good</a:t>
            </a:r>
          </a:p>
          <a:p>
            <a:pPr>
              <a:lnSpc>
                <a:spcPct val="90000"/>
              </a:lnSpc>
              <a:buFont typeface="Wingdings" pitchFamily="2" charset="2"/>
              <a:buChar char="q"/>
              <a:defRPr/>
            </a:pPr>
            <a:r>
              <a:rPr lang="en-US" sz="2800" dirty="0" smtClean="0">
                <a:latin typeface="Arial" charset="0"/>
              </a:rPr>
              <a:t>Sense Appeal</a:t>
            </a:r>
          </a:p>
          <a:p>
            <a:pPr>
              <a:lnSpc>
                <a:spcPct val="90000"/>
              </a:lnSpc>
              <a:buFont typeface="Wingdings" pitchFamily="2" charset="2"/>
              <a:buChar char="q"/>
              <a:defRPr/>
            </a:pPr>
            <a:r>
              <a:rPr lang="en-US" sz="2800" dirty="0" smtClean="0">
                <a:latin typeface="Arial" charset="0"/>
              </a:rPr>
              <a:t>Word games (generalities, weasel words)</a:t>
            </a:r>
          </a:p>
        </p:txBody>
      </p:sp>
      <p:pic>
        <p:nvPicPr>
          <p:cNvPr id="62468" name="Picture 4" descr="MCj01366890000[1]">
            <a:hlinkClick r:id="rId2" action="ppaction://hlinkfile"/>
          </p:cNvPr>
          <p:cNvPicPr>
            <a:picLocks noChangeAspect="1" noChangeArrowheads="1"/>
          </p:cNvPicPr>
          <p:nvPr/>
        </p:nvPicPr>
        <p:blipFill>
          <a:blip r:embed="rId3"/>
          <a:srcRect/>
          <a:stretch>
            <a:fillRect/>
          </a:stretch>
        </p:blipFill>
        <p:spPr bwMode="auto">
          <a:xfrm>
            <a:off x="6096000" y="3048000"/>
            <a:ext cx="3048000" cy="2251075"/>
          </a:xfrm>
          <a:prstGeom prst="rect">
            <a:avLst/>
          </a:prstGeom>
          <a:noFill/>
          <a:ln w="9525">
            <a:noFill/>
            <a:miter lim="800000"/>
            <a:headEnd/>
            <a:tailEnd/>
          </a:ln>
        </p:spPr>
      </p:pic>
      <p:pic>
        <p:nvPicPr>
          <p:cNvPr id="62469" name="Picture 5" descr="MMj01855880000[1]"/>
          <p:cNvPicPr>
            <a:picLocks noChangeAspect="1" noChangeArrowheads="1" noCrop="1"/>
          </p:cNvPicPr>
          <p:nvPr/>
        </p:nvPicPr>
        <p:blipFill>
          <a:blip r:embed="rId4"/>
          <a:srcRect/>
          <a:stretch>
            <a:fillRect/>
          </a:stretch>
        </p:blipFill>
        <p:spPr bwMode="auto">
          <a:xfrm>
            <a:off x="152400" y="2743200"/>
            <a:ext cx="366713" cy="222250"/>
          </a:xfrm>
          <a:prstGeom prst="rect">
            <a:avLst/>
          </a:prstGeom>
          <a:noFill/>
          <a:ln w="9525">
            <a:noFill/>
            <a:miter lim="800000"/>
            <a:headEnd/>
            <a:tailEnd/>
          </a:ln>
        </p:spPr>
      </p:pic>
      <p:pic>
        <p:nvPicPr>
          <p:cNvPr id="62470" name="Picture 6" descr="MMj01855880000[1]"/>
          <p:cNvPicPr>
            <a:picLocks noChangeAspect="1" noChangeArrowheads="1" noCrop="1"/>
          </p:cNvPicPr>
          <p:nvPr/>
        </p:nvPicPr>
        <p:blipFill>
          <a:blip r:embed="rId4"/>
          <a:srcRect/>
          <a:stretch>
            <a:fillRect/>
          </a:stretch>
        </p:blipFill>
        <p:spPr bwMode="auto">
          <a:xfrm>
            <a:off x="90488" y="1524000"/>
            <a:ext cx="366712" cy="222250"/>
          </a:xfrm>
          <a:prstGeom prst="rect">
            <a:avLst/>
          </a:prstGeom>
          <a:noFill/>
          <a:ln w="9525">
            <a:noFill/>
            <a:miter lim="800000"/>
            <a:headEnd/>
            <a:tailEnd/>
          </a:ln>
        </p:spPr>
      </p:pic>
      <p:pic>
        <p:nvPicPr>
          <p:cNvPr id="62471" name="Picture 7" descr="MMj01855880000[1]"/>
          <p:cNvPicPr>
            <a:picLocks noChangeAspect="1" noChangeArrowheads="1" noCrop="1"/>
          </p:cNvPicPr>
          <p:nvPr/>
        </p:nvPicPr>
        <p:blipFill>
          <a:blip r:embed="rId4"/>
          <a:srcRect/>
          <a:stretch>
            <a:fillRect/>
          </a:stretch>
        </p:blipFill>
        <p:spPr bwMode="auto">
          <a:xfrm>
            <a:off x="152400" y="3276600"/>
            <a:ext cx="366713" cy="222250"/>
          </a:xfrm>
          <a:prstGeom prst="rect">
            <a:avLst/>
          </a:prstGeom>
          <a:noFill/>
          <a:ln w="9525">
            <a:noFill/>
            <a:miter lim="800000"/>
            <a:headEnd/>
            <a:tailEnd/>
          </a:ln>
        </p:spPr>
      </p:pic>
      <p:pic>
        <p:nvPicPr>
          <p:cNvPr id="62473" name="Picture 9" descr="MMj01855880000[1]"/>
          <p:cNvPicPr>
            <a:picLocks noChangeAspect="1" noChangeArrowheads="1" noCrop="1"/>
          </p:cNvPicPr>
          <p:nvPr/>
        </p:nvPicPr>
        <p:blipFill>
          <a:blip r:embed="rId4"/>
          <a:srcRect/>
          <a:stretch>
            <a:fillRect/>
          </a:stretch>
        </p:blipFill>
        <p:spPr bwMode="auto">
          <a:xfrm>
            <a:off x="166688" y="5568950"/>
            <a:ext cx="366712" cy="222250"/>
          </a:xfrm>
          <a:prstGeom prst="rect">
            <a:avLst/>
          </a:prstGeom>
          <a:noFill/>
          <a:ln w="9525">
            <a:noFill/>
            <a:miter lim="800000"/>
            <a:headEnd/>
            <a:tailEnd/>
          </a:ln>
        </p:spPr>
      </p:pic>
      <p:sp>
        <p:nvSpPr>
          <p:cNvPr id="9" name="Action Button: Custom 8">
            <a:hlinkClick r:id="rId5" highlightClick="1"/>
          </p:cNvPr>
          <p:cNvSpPr/>
          <p:nvPr/>
        </p:nvSpPr>
        <p:spPr bwMode="auto">
          <a:xfrm>
            <a:off x="457200" y="3124200"/>
            <a:ext cx="2286000" cy="457200"/>
          </a:xfrm>
          <a:prstGeom prst="actionButtonBlank">
            <a:avLst/>
          </a:prstGeom>
          <a:solidFill>
            <a:schemeClr val="accent1">
              <a:alpha val="0"/>
            </a:schemeClr>
          </a:solidFill>
          <a:ln w="3175" cap="flat" cmpd="thinThick" algn="ctr">
            <a:solidFill>
              <a:srgbClr val="FFFFFF"/>
            </a:solidFill>
            <a:prstDash val="solid"/>
            <a:round/>
            <a:headEnd type="oval" w="sm" len="sm"/>
            <a:tailEnd type="triangle" w="lg" len="med"/>
          </a:ln>
          <a:effectLst/>
        </p:spPr>
        <p:txBody>
          <a:bodyPr vert="horz" wrap="square" lIns="90488" tIns="44450" rIns="90488" bIns="44450" numCol="1" rtlCol="0" anchor="t" anchorCtr="0" compatLnSpc="1">
            <a:prstTxWarp prst="textNoShape">
              <a:avLst/>
            </a:prstTxWarp>
          </a:bodyPr>
          <a:lstStyle/>
          <a:p>
            <a:pPr marL="342900" marR="0" indent="-342900" algn="ctr" defTabSz="914400" rtl="0" eaLnBrk="0" fontAlgn="base" latinLnBrk="0" hangingPunct="0">
              <a:lnSpc>
                <a:spcPct val="90000"/>
              </a:lnSpc>
              <a:spcBef>
                <a:spcPct val="20000"/>
              </a:spcBef>
              <a:spcAft>
                <a:spcPct val="0"/>
              </a:spcAft>
              <a:buClr>
                <a:schemeClr val="tx2"/>
              </a:buClr>
              <a:buSzPct val="75000"/>
              <a:buFont typeface="Wingdings" pitchFamily="2" charset="2"/>
              <a:buNone/>
              <a:tabLst/>
            </a:pPr>
            <a:endParaRPr kumimoji="0" lang="en-US" sz="2400" b="1" i="1" u="none" strike="noStrike" cap="none" normalizeH="0" baseline="0" dirty="0" smtClean="0">
              <a:ln>
                <a:noFill/>
              </a:ln>
              <a:solidFill>
                <a:schemeClr val="tx1"/>
              </a:solidFill>
              <a:effectLst>
                <a:outerShdw blurRad="38100" dist="38100" dir="2700000" algn="tl">
                  <a:srgbClr val="000000">
                    <a:alpha val="43137"/>
                  </a:srgbClr>
                </a:outerShdw>
              </a:effectLst>
              <a:latin typeface="Arial" charset="0"/>
            </a:endParaRPr>
          </a:p>
        </p:txBody>
      </p:sp>
      <p:sp>
        <p:nvSpPr>
          <p:cNvPr id="10" name="Action Button: Custom 9">
            <a:hlinkClick r:id="rId6" highlightClick="1"/>
          </p:cNvPr>
          <p:cNvSpPr/>
          <p:nvPr/>
        </p:nvSpPr>
        <p:spPr bwMode="auto">
          <a:xfrm>
            <a:off x="457200" y="2667000"/>
            <a:ext cx="5867400" cy="457200"/>
          </a:xfrm>
          <a:prstGeom prst="actionButtonBlank">
            <a:avLst/>
          </a:prstGeom>
          <a:solidFill>
            <a:schemeClr val="accent1">
              <a:alpha val="0"/>
            </a:schemeClr>
          </a:solidFill>
          <a:ln w="12700" cap="flat" cmpd="thinThick" algn="ctr">
            <a:solidFill>
              <a:srgbClr val="FFFFFF"/>
            </a:solidFill>
            <a:prstDash val="solid"/>
            <a:round/>
            <a:headEnd type="oval" w="sm" len="sm"/>
            <a:tailEnd type="triangle" w="lg" len="med"/>
          </a:ln>
          <a:effectLst/>
        </p:spPr>
        <p:txBody>
          <a:bodyPr vert="horz" wrap="square" lIns="90488" tIns="44450" rIns="90488" bIns="44450" numCol="1" rtlCol="0" anchor="t" anchorCtr="0" compatLnSpc="1">
            <a:prstTxWarp prst="textNoShape">
              <a:avLst/>
            </a:prstTxWarp>
          </a:bodyPr>
          <a:lstStyle/>
          <a:p>
            <a:pPr marL="342900" marR="0" indent="-342900" algn="ctr" defTabSz="914400" rtl="0" eaLnBrk="0" fontAlgn="base" latinLnBrk="0" hangingPunct="0">
              <a:lnSpc>
                <a:spcPct val="90000"/>
              </a:lnSpc>
              <a:spcBef>
                <a:spcPct val="20000"/>
              </a:spcBef>
              <a:spcAft>
                <a:spcPct val="0"/>
              </a:spcAft>
              <a:buClr>
                <a:schemeClr val="tx2"/>
              </a:buClr>
              <a:buSzPct val="75000"/>
              <a:buFont typeface="Wingdings" pitchFamily="2" charset="2"/>
              <a:buNone/>
              <a:tabLst/>
            </a:pPr>
            <a:endParaRPr kumimoji="0" lang="en-US" sz="2400" b="1" i="1" u="none" strike="noStrike" cap="none" normalizeH="0" baseline="0" dirty="0" smtClean="0">
              <a:ln>
                <a:noFill/>
              </a:ln>
              <a:solidFill>
                <a:schemeClr val="tx1"/>
              </a:solidFill>
              <a:effectLst>
                <a:outerShdw blurRad="38100" dist="38100" dir="2700000" algn="tl">
                  <a:srgbClr val="000000">
                    <a:alpha val="43137"/>
                  </a:srgbClr>
                </a:outerShdw>
              </a:effectLst>
              <a:latin typeface="Arial" charset="0"/>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7730" name="Picture 2">
            <a:hlinkClick r:id="" action="ppaction://media"/>
          </p:cNvPr>
          <p:cNvPicPr>
            <a:picLocks noRot="1" noChangeAspect="1" noChangeArrowheads="1"/>
          </p:cNvPicPr>
          <p:nvPr>
            <a:wavAudioFile r:embed="rId1" name="MSSN00751A0000[1].wav"/>
          </p:nvPr>
        </p:nvPicPr>
        <p:blipFill>
          <a:blip r:embed="rId3"/>
          <a:srcRect/>
          <a:stretch>
            <a:fillRect/>
          </a:stretch>
        </p:blipFill>
        <p:spPr bwMode="auto">
          <a:xfrm>
            <a:off x="8382000" y="1066800"/>
            <a:ext cx="304800" cy="304800"/>
          </a:xfrm>
          <a:prstGeom prst="rect">
            <a:avLst/>
          </a:prstGeom>
          <a:noFill/>
          <a:ln w="9525">
            <a:noFill/>
            <a:miter lim="800000"/>
            <a:headEnd/>
            <a:tailEnd/>
          </a:ln>
        </p:spPr>
      </p:pic>
      <p:sp>
        <p:nvSpPr>
          <p:cNvPr id="457731" name="Rectangle 3"/>
          <p:cNvSpPr>
            <a:spLocks noGrp="1" noChangeArrowheads="1"/>
          </p:cNvSpPr>
          <p:nvPr>
            <p:ph type="title"/>
          </p:nvPr>
        </p:nvSpPr>
        <p:spPr>
          <a:xfrm>
            <a:off x="1066800" y="381000"/>
            <a:ext cx="7715250" cy="1143000"/>
          </a:xfrm>
        </p:spPr>
        <p:txBody>
          <a:bodyPr/>
          <a:lstStyle/>
          <a:p>
            <a:pPr>
              <a:defRPr/>
            </a:pPr>
            <a:r>
              <a:rPr lang="en-US" dirty="0" smtClean="0">
                <a:latin typeface="Arial" charset="0"/>
              </a:rPr>
              <a:t>Advertising Techniques</a:t>
            </a:r>
            <a:br>
              <a:rPr lang="en-US" dirty="0" smtClean="0">
                <a:latin typeface="Arial" charset="0"/>
              </a:rPr>
            </a:br>
            <a:r>
              <a:rPr lang="en-US" dirty="0" smtClean="0">
                <a:latin typeface="Arial" charset="0"/>
              </a:rPr>
              <a:t>(Specifically For Toys)</a:t>
            </a:r>
          </a:p>
        </p:txBody>
      </p:sp>
      <p:sp>
        <p:nvSpPr>
          <p:cNvPr id="457732" name="Rectangle 4"/>
          <p:cNvSpPr>
            <a:spLocks noGrp="1" noChangeArrowheads="1"/>
          </p:cNvSpPr>
          <p:nvPr>
            <p:ph type="body" idx="1"/>
          </p:nvPr>
        </p:nvSpPr>
        <p:spPr>
          <a:xfrm>
            <a:off x="990600" y="1905000"/>
            <a:ext cx="7620000" cy="4343400"/>
          </a:xfrm>
        </p:spPr>
        <p:txBody>
          <a:bodyPr/>
          <a:lstStyle/>
          <a:p>
            <a:pPr>
              <a:buFont typeface="Wingdings" pitchFamily="2" charset="2"/>
              <a:buChar char="q"/>
              <a:defRPr/>
            </a:pPr>
            <a:r>
              <a:rPr lang="en-US" sz="2800" b="1" dirty="0" smtClean="0">
                <a:latin typeface="Arial" charset="0"/>
              </a:rPr>
              <a:t>Show lots of stuff you don’t get with the toy</a:t>
            </a:r>
            <a:r>
              <a:rPr lang="en-US" sz="2800" dirty="0" smtClean="0">
                <a:latin typeface="Arial" charset="0"/>
              </a:rPr>
              <a:t>  </a:t>
            </a:r>
            <a:r>
              <a:rPr lang="en-US" sz="2800" dirty="0" smtClean="0">
                <a:latin typeface="Arial" charset="0"/>
                <a:hlinkClick r:id="rId4"/>
                <a:hlinkMouseOver r:id="rId5" action="ppaction://hlinkfile"/>
              </a:rPr>
              <a:t> </a:t>
            </a:r>
            <a:endParaRPr lang="en-US" sz="2800" dirty="0" smtClean="0">
              <a:latin typeface="Arial" charset="0"/>
            </a:endParaRPr>
          </a:p>
          <a:p>
            <a:pPr>
              <a:buFont typeface="Wingdings" pitchFamily="2" charset="2"/>
              <a:buChar char="q"/>
              <a:defRPr/>
            </a:pPr>
            <a:r>
              <a:rPr lang="en-US" sz="2800" b="1" dirty="0" smtClean="0">
                <a:latin typeface="Arial" charset="0"/>
              </a:rPr>
              <a:t>Show the toy doing things it’s not likely to do when you play with it</a:t>
            </a:r>
            <a:r>
              <a:rPr lang="en-US" sz="2800" dirty="0" smtClean="0">
                <a:latin typeface="Arial" charset="0"/>
                <a:hlinkClick r:id="rId6"/>
                <a:hlinkMouseOver r:id="rId7" action="ppaction://hlinkfile"/>
              </a:rPr>
              <a:t> </a:t>
            </a:r>
            <a:endParaRPr lang="en-US" sz="2800" dirty="0" smtClean="0">
              <a:latin typeface="Arial" charset="0"/>
            </a:endParaRPr>
          </a:p>
          <a:p>
            <a:pPr>
              <a:buFont typeface="Wingdings" pitchFamily="2" charset="2"/>
              <a:buChar char="q"/>
              <a:defRPr/>
            </a:pPr>
            <a:r>
              <a:rPr lang="en-US" sz="2800" b="1" dirty="0" smtClean="0">
                <a:latin typeface="Arial" charset="0"/>
              </a:rPr>
              <a:t>Show toys bigger than they actually are</a:t>
            </a:r>
            <a:r>
              <a:rPr lang="en-US" sz="2800" dirty="0" smtClean="0">
                <a:latin typeface="Arial" charset="0"/>
                <a:hlinkClick r:id="rId8"/>
                <a:hlinkMouseOver r:id="rId9" action="ppaction://hlinkfile"/>
              </a:rPr>
              <a:t> </a:t>
            </a:r>
            <a:endParaRPr lang="en-US" sz="2800" dirty="0" smtClean="0">
              <a:latin typeface="Arial" charset="0"/>
            </a:endParaRPr>
          </a:p>
          <a:p>
            <a:pPr>
              <a:buFont typeface="Wingdings" pitchFamily="2" charset="2"/>
              <a:buChar char="q"/>
              <a:defRPr/>
            </a:pPr>
            <a:r>
              <a:rPr lang="en-US" sz="2800" b="1" dirty="0" smtClean="0">
                <a:latin typeface="Arial" charset="0"/>
              </a:rPr>
              <a:t>Cut out the boring parts of playing with the toy</a:t>
            </a:r>
            <a:r>
              <a:rPr lang="en-US" sz="2800" dirty="0" smtClean="0">
                <a:latin typeface="Arial" charset="0"/>
                <a:hlinkClick r:id="rId10"/>
                <a:hlinkMouseOver r:id="rId11" action="ppaction://hlinkfile"/>
              </a:rPr>
              <a:t> </a:t>
            </a:r>
            <a:endParaRPr lang="en-US" sz="2800" dirty="0" smtClean="0">
              <a:latin typeface="Arial" charset="0"/>
            </a:endParaRPr>
          </a:p>
          <a:p>
            <a:pPr>
              <a:buFont typeface="Wingdings" pitchFamily="2" charset="2"/>
              <a:buChar char="q"/>
              <a:defRPr/>
            </a:pPr>
            <a:r>
              <a:rPr lang="en-US" sz="2800" b="1" dirty="0" smtClean="0">
                <a:latin typeface="Arial" charset="0"/>
              </a:rPr>
              <a:t>Sell a fantasy world that’s more exciting than the toy</a:t>
            </a:r>
          </a:p>
        </p:txBody>
      </p:sp>
      <p:pic>
        <p:nvPicPr>
          <p:cNvPr id="63493" name="Picture 5" descr="MMj01630940000[1]"/>
          <p:cNvPicPr>
            <a:picLocks noChangeAspect="1" noChangeArrowheads="1" noCrop="1"/>
          </p:cNvPicPr>
          <p:nvPr/>
        </p:nvPicPr>
        <p:blipFill>
          <a:blip r:embed="rId12"/>
          <a:srcRect/>
          <a:stretch>
            <a:fillRect/>
          </a:stretch>
        </p:blipFill>
        <p:spPr bwMode="auto">
          <a:xfrm>
            <a:off x="7391400" y="304800"/>
            <a:ext cx="1752600" cy="1295400"/>
          </a:xfrm>
          <a:prstGeom prst="rect">
            <a:avLst/>
          </a:prstGeom>
          <a:noFill/>
          <a:ln w="9525">
            <a:noFill/>
            <a:miter lim="800000"/>
            <a:headEnd/>
            <a:tailEnd/>
          </a:ln>
        </p:spPr>
      </p:pic>
      <p:sp>
        <p:nvSpPr>
          <p:cNvPr id="63494" name="Text Box 6"/>
          <p:cNvSpPr txBox="1">
            <a:spLocks noChangeArrowheads="1"/>
          </p:cNvSpPr>
          <p:nvPr/>
        </p:nvSpPr>
        <p:spPr bwMode="auto">
          <a:xfrm>
            <a:off x="1905000" y="6248400"/>
            <a:ext cx="7086600" cy="457200"/>
          </a:xfrm>
          <a:prstGeom prst="rect">
            <a:avLst/>
          </a:prstGeom>
          <a:noFill/>
          <a:ln w="12700">
            <a:noFill/>
            <a:miter lim="800000"/>
            <a:headEnd/>
            <a:tailEnd/>
          </a:ln>
        </p:spPr>
        <p:txBody>
          <a:bodyPr>
            <a:spAutoFit/>
          </a:bodyPr>
          <a:lstStyle/>
          <a:p>
            <a:pPr algn="l">
              <a:lnSpc>
                <a:spcPct val="100000"/>
              </a:lnSpc>
              <a:spcBef>
                <a:spcPct val="50000"/>
              </a:spcBef>
              <a:buClrTx/>
              <a:buSzTx/>
              <a:buFontTx/>
              <a:buNone/>
            </a:pPr>
            <a:r>
              <a:rPr lang="en-US" b="0" dirty="0"/>
              <a:t>(From Zillions.org website)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903" fill="hold"/>
                                        <p:tgtEl>
                                          <p:spTgt spid="45773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57730"/>
                </p:tgtEl>
              </p:cMediaNode>
            </p:audio>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8754" name="Rectangle 2"/>
          <p:cNvSpPr>
            <a:spLocks noGrp="1" noChangeArrowheads="1"/>
          </p:cNvSpPr>
          <p:nvPr>
            <p:ph type="title"/>
          </p:nvPr>
        </p:nvSpPr>
        <p:spPr>
          <a:xfrm>
            <a:off x="152400" y="228600"/>
            <a:ext cx="6172200" cy="914400"/>
          </a:xfrm>
        </p:spPr>
        <p:txBody>
          <a:bodyPr/>
          <a:lstStyle/>
          <a:p>
            <a:pPr>
              <a:defRPr/>
            </a:pPr>
            <a:r>
              <a:rPr lang="en-US" sz="3600" dirty="0" smtClean="0">
                <a:latin typeface="Arial" charset="0"/>
              </a:rPr>
              <a:t>Marketing A Movie</a:t>
            </a:r>
            <a:r>
              <a:rPr lang="en-US" sz="3600" dirty="0" smtClean="0"/>
              <a:t> </a:t>
            </a:r>
            <a:br>
              <a:rPr lang="en-US" sz="3600" dirty="0" smtClean="0"/>
            </a:br>
            <a:r>
              <a:rPr lang="en-US" sz="3600" dirty="0" smtClean="0">
                <a:latin typeface="Arial" charset="0"/>
              </a:rPr>
              <a:t>(and everything else!)</a:t>
            </a:r>
          </a:p>
        </p:txBody>
      </p:sp>
      <p:sp>
        <p:nvSpPr>
          <p:cNvPr id="458755" name="Text Box 3"/>
          <p:cNvSpPr txBox="1">
            <a:spLocks noChangeArrowheads="1"/>
          </p:cNvSpPr>
          <p:nvPr/>
        </p:nvSpPr>
        <p:spPr bwMode="auto">
          <a:xfrm>
            <a:off x="2971800" y="2971800"/>
            <a:ext cx="2743200" cy="579438"/>
          </a:xfrm>
          <a:prstGeom prst="rect">
            <a:avLst/>
          </a:prstGeom>
          <a:noFill/>
          <a:ln w="12700" algn="ctr">
            <a:noFill/>
            <a:miter lim="800000"/>
            <a:headEnd/>
            <a:tailEnd/>
          </a:ln>
          <a:effectLst/>
        </p:spPr>
        <p:txBody>
          <a:bodyPr>
            <a:spAutoFit/>
          </a:bodyPr>
          <a:lstStyle/>
          <a:p>
            <a:pPr>
              <a:lnSpc>
                <a:spcPct val="100000"/>
              </a:lnSpc>
              <a:spcBef>
                <a:spcPct val="50000"/>
              </a:spcBef>
              <a:buClrTx/>
              <a:buSzTx/>
              <a:buFontTx/>
              <a:buNone/>
              <a:defRPr/>
            </a:pPr>
            <a:r>
              <a:rPr lang="en-US" sz="3200" i="0" dirty="0">
                <a:solidFill>
                  <a:srgbClr val="FF0000"/>
                </a:solidFill>
                <a:effectLst>
                  <a:outerShdw blurRad="38100" dist="38100" dir="2700000" algn="tl">
                    <a:srgbClr val="000000"/>
                  </a:outerShdw>
                </a:effectLst>
              </a:rPr>
              <a:t>Movie</a:t>
            </a:r>
            <a:endParaRPr lang="en-US" sz="3200" b="0" i="0" dirty="0">
              <a:solidFill>
                <a:srgbClr val="FF0000"/>
              </a:solidFill>
              <a:effectLst>
                <a:outerShdw blurRad="38100" dist="38100" dir="2700000" algn="tl">
                  <a:srgbClr val="000000"/>
                </a:outerShdw>
              </a:effectLst>
              <a:latin typeface="Times New Roman" pitchFamily="18" charset="0"/>
            </a:endParaRPr>
          </a:p>
        </p:txBody>
      </p:sp>
      <p:sp>
        <p:nvSpPr>
          <p:cNvPr id="458756" name="Line 4"/>
          <p:cNvSpPr>
            <a:spLocks noChangeShapeType="1"/>
          </p:cNvSpPr>
          <p:nvPr/>
        </p:nvSpPr>
        <p:spPr bwMode="auto">
          <a:xfrm flipH="1" flipV="1">
            <a:off x="1752600" y="2971800"/>
            <a:ext cx="1828800" cy="304800"/>
          </a:xfrm>
          <a:prstGeom prst="line">
            <a:avLst/>
          </a:prstGeom>
          <a:noFill/>
          <a:ln w="38100">
            <a:solidFill>
              <a:schemeClr val="bg2"/>
            </a:solidFill>
            <a:round/>
            <a:headEnd/>
            <a:tailEnd type="triangle" w="med" len="med"/>
          </a:ln>
          <a:effectLst/>
        </p:spPr>
        <p:txBody>
          <a:bodyPr wrap="none" anchor="ctr"/>
          <a:lstStyle/>
          <a:p>
            <a:pPr>
              <a:defRPr/>
            </a:pPr>
            <a:endParaRPr lang="en-US" dirty="0">
              <a:effectLst>
                <a:outerShdw blurRad="38100" dist="38100" dir="2700000" algn="tl">
                  <a:srgbClr val="000000">
                    <a:alpha val="43137"/>
                  </a:srgbClr>
                </a:outerShdw>
              </a:effectLst>
            </a:endParaRPr>
          </a:p>
        </p:txBody>
      </p:sp>
      <p:sp>
        <p:nvSpPr>
          <p:cNvPr id="458757" name="Line 5"/>
          <p:cNvSpPr>
            <a:spLocks noChangeShapeType="1"/>
          </p:cNvSpPr>
          <p:nvPr/>
        </p:nvSpPr>
        <p:spPr bwMode="auto">
          <a:xfrm flipH="1">
            <a:off x="2438400" y="3581400"/>
            <a:ext cx="1143000" cy="685800"/>
          </a:xfrm>
          <a:prstGeom prst="line">
            <a:avLst/>
          </a:prstGeom>
          <a:noFill/>
          <a:ln w="38100">
            <a:solidFill>
              <a:schemeClr val="bg2"/>
            </a:solidFill>
            <a:round/>
            <a:headEnd/>
            <a:tailEnd type="triangle" w="med" len="med"/>
          </a:ln>
          <a:effectLst/>
        </p:spPr>
        <p:txBody>
          <a:bodyPr wrap="none" anchor="ctr"/>
          <a:lstStyle/>
          <a:p>
            <a:pPr>
              <a:defRPr/>
            </a:pPr>
            <a:endParaRPr lang="en-US" dirty="0">
              <a:effectLst>
                <a:outerShdw blurRad="38100" dist="38100" dir="2700000" algn="tl">
                  <a:srgbClr val="000000">
                    <a:alpha val="43137"/>
                  </a:srgbClr>
                </a:outerShdw>
              </a:effectLst>
            </a:endParaRPr>
          </a:p>
        </p:txBody>
      </p:sp>
      <p:sp>
        <p:nvSpPr>
          <p:cNvPr id="458758" name="Line 6"/>
          <p:cNvSpPr>
            <a:spLocks noChangeShapeType="1"/>
          </p:cNvSpPr>
          <p:nvPr/>
        </p:nvSpPr>
        <p:spPr bwMode="auto">
          <a:xfrm>
            <a:off x="4876800" y="3581400"/>
            <a:ext cx="1066800" cy="1219200"/>
          </a:xfrm>
          <a:prstGeom prst="line">
            <a:avLst/>
          </a:prstGeom>
          <a:noFill/>
          <a:ln w="38100">
            <a:solidFill>
              <a:schemeClr val="bg2"/>
            </a:solidFill>
            <a:round/>
            <a:headEnd/>
            <a:tailEnd type="triangle" w="med" len="med"/>
          </a:ln>
          <a:effectLst/>
        </p:spPr>
        <p:txBody>
          <a:bodyPr wrap="none" anchor="ctr"/>
          <a:lstStyle/>
          <a:p>
            <a:pPr>
              <a:defRPr/>
            </a:pPr>
            <a:endParaRPr lang="en-US" dirty="0">
              <a:effectLst>
                <a:outerShdw blurRad="38100" dist="38100" dir="2700000" algn="tl">
                  <a:srgbClr val="000000">
                    <a:alpha val="43137"/>
                  </a:srgbClr>
                </a:outerShdw>
              </a:effectLst>
            </a:endParaRPr>
          </a:p>
        </p:txBody>
      </p:sp>
      <p:sp>
        <p:nvSpPr>
          <p:cNvPr id="458759" name="Text Box 7"/>
          <p:cNvSpPr txBox="1">
            <a:spLocks noChangeArrowheads="1"/>
          </p:cNvSpPr>
          <p:nvPr/>
        </p:nvSpPr>
        <p:spPr bwMode="auto">
          <a:xfrm>
            <a:off x="4572000" y="5959475"/>
            <a:ext cx="4572000" cy="822325"/>
          </a:xfrm>
          <a:prstGeom prst="rect">
            <a:avLst/>
          </a:prstGeom>
          <a:noFill/>
          <a:ln w="12700" algn="ctr">
            <a:noFill/>
            <a:miter lim="800000"/>
            <a:headEnd/>
            <a:tailEnd/>
          </a:ln>
          <a:effectLst/>
        </p:spPr>
        <p:txBody>
          <a:bodyPr>
            <a:spAutoFit/>
          </a:bodyPr>
          <a:lstStyle/>
          <a:p>
            <a:pPr>
              <a:lnSpc>
                <a:spcPct val="100000"/>
              </a:lnSpc>
              <a:spcBef>
                <a:spcPct val="50000"/>
              </a:spcBef>
              <a:buClrTx/>
              <a:buSzTx/>
              <a:buFontTx/>
              <a:buNone/>
              <a:defRPr/>
            </a:pPr>
            <a:r>
              <a:rPr lang="en-US" i="0" dirty="0">
                <a:solidFill>
                  <a:srgbClr val="FF0000"/>
                </a:solidFill>
                <a:effectLst>
                  <a:outerShdw blurRad="38100" dist="38100" dir="2700000" algn="tl">
                    <a:srgbClr val="000000"/>
                  </a:outerShdw>
                </a:effectLst>
              </a:rPr>
              <a:t>Restaurant  Advertising</a:t>
            </a:r>
            <a:br>
              <a:rPr lang="en-US" i="0" dirty="0">
                <a:solidFill>
                  <a:srgbClr val="FF0000"/>
                </a:solidFill>
                <a:effectLst>
                  <a:outerShdw blurRad="38100" dist="38100" dir="2700000" algn="tl">
                    <a:srgbClr val="000000"/>
                  </a:outerShdw>
                </a:effectLst>
              </a:rPr>
            </a:br>
            <a:r>
              <a:rPr lang="en-US" i="0" dirty="0">
                <a:solidFill>
                  <a:srgbClr val="FF0000"/>
                </a:solidFill>
                <a:effectLst>
                  <a:outerShdw blurRad="38100" dist="38100" dir="2700000" algn="tl">
                    <a:srgbClr val="000000"/>
                  </a:outerShdw>
                </a:effectLst>
              </a:rPr>
              <a:t>(Kids Meals)</a:t>
            </a:r>
          </a:p>
        </p:txBody>
      </p:sp>
      <p:sp>
        <p:nvSpPr>
          <p:cNvPr id="458760" name="Text Box 8"/>
          <p:cNvSpPr txBox="1">
            <a:spLocks noChangeArrowheads="1"/>
          </p:cNvSpPr>
          <p:nvPr/>
        </p:nvSpPr>
        <p:spPr bwMode="auto">
          <a:xfrm>
            <a:off x="228600" y="2895600"/>
            <a:ext cx="2057400" cy="519113"/>
          </a:xfrm>
          <a:prstGeom prst="rect">
            <a:avLst/>
          </a:prstGeom>
          <a:noFill/>
          <a:ln w="12700" algn="ctr">
            <a:noFill/>
            <a:miter lim="800000"/>
            <a:headEnd/>
            <a:tailEnd/>
          </a:ln>
          <a:effectLst/>
        </p:spPr>
        <p:txBody>
          <a:bodyPr>
            <a:spAutoFit/>
          </a:bodyPr>
          <a:lstStyle/>
          <a:p>
            <a:pPr>
              <a:lnSpc>
                <a:spcPct val="100000"/>
              </a:lnSpc>
              <a:spcBef>
                <a:spcPct val="50000"/>
              </a:spcBef>
              <a:buClrTx/>
              <a:buSzTx/>
              <a:buFontTx/>
              <a:buNone/>
              <a:defRPr/>
            </a:pPr>
            <a:r>
              <a:rPr lang="en-US" sz="2800" i="0" dirty="0">
                <a:solidFill>
                  <a:srgbClr val="FF0000"/>
                </a:solidFill>
                <a:effectLst>
                  <a:outerShdw blurRad="38100" dist="38100" dir="2700000" algn="tl">
                    <a:srgbClr val="000000"/>
                  </a:outerShdw>
                </a:effectLst>
              </a:rPr>
              <a:t>Toys</a:t>
            </a:r>
            <a:endParaRPr lang="en-US" sz="2800" b="0" i="0" dirty="0">
              <a:solidFill>
                <a:srgbClr val="FF0000"/>
              </a:solidFill>
              <a:effectLst>
                <a:outerShdw blurRad="38100" dist="38100" dir="2700000" algn="tl">
                  <a:srgbClr val="000000"/>
                </a:outerShdw>
              </a:effectLst>
              <a:latin typeface="Times New Roman" pitchFamily="18" charset="0"/>
            </a:endParaRPr>
          </a:p>
        </p:txBody>
      </p:sp>
      <p:sp>
        <p:nvSpPr>
          <p:cNvPr id="458761" name="Text Box 9"/>
          <p:cNvSpPr txBox="1">
            <a:spLocks noChangeArrowheads="1"/>
          </p:cNvSpPr>
          <p:nvPr/>
        </p:nvSpPr>
        <p:spPr bwMode="auto">
          <a:xfrm>
            <a:off x="304800" y="6172200"/>
            <a:ext cx="4724400" cy="457200"/>
          </a:xfrm>
          <a:prstGeom prst="rect">
            <a:avLst/>
          </a:prstGeom>
          <a:noFill/>
          <a:ln w="12700" algn="ctr">
            <a:noFill/>
            <a:miter lim="800000"/>
            <a:headEnd/>
            <a:tailEnd/>
          </a:ln>
          <a:effectLst/>
        </p:spPr>
        <p:txBody>
          <a:bodyPr>
            <a:spAutoFit/>
          </a:bodyPr>
          <a:lstStyle/>
          <a:p>
            <a:pPr algn="l">
              <a:lnSpc>
                <a:spcPct val="100000"/>
              </a:lnSpc>
              <a:spcBef>
                <a:spcPct val="50000"/>
              </a:spcBef>
              <a:buClrTx/>
              <a:buSzTx/>
              <a:buFontTx/>
              <a:buNone/>
              <a:defRPr/>
            </a:pPr>
            <a:r>
              <a:rPr lang="en-US" i="0" dirty="0">
                <a:solidFill>
                  <a:srgbClr val="FF0000"/>
                </a:solidFill>
                <a:effectLst>
                  <a:outerShdw blurRad="38100" dist="38100" dir="2700000" algn="tl">
                    <a:srgbClr val="000000"/>
                  </a:outerShdw>
                </a:effectLst>
              </a:rPr>
              <a:t>Websites /magazine ads</a:t>
            </a:r>
            <a:endParaRPr lang="en-US" b="0" i="0" dirty="0">
              <a:solidFill>
                <a:srgbClr val="FF0000"/>
              </a:solidFill>
              <a:effectLst>
                <a:outerShdw blurRad="38100" dist="38100" dir="2700000" algn="tl">
                  <a:srgbClr val="000000"/>
                </a:outerShdw>
              </a:effectLst>
              <a:latin typeface="Times New Roman" pitchFamily="18" charset="0"/>
            </a:endParaRPr>
          </a:p>
        </p:txBody>
      </p:sp>
      <p:sp>
        <p:nvSpPr>
          <p:cNvPr id="458762" name="Text Box 10"/>
          <p:cNvSpPr txBox="1">
            <a:spLocks noChangeArrowheads="1"/>
          </p:cNvSpPr>
          <p:nvPr/>
        </p:nvSpPr>
        <p:spPr bwMode="auto">
          <a:xfrm>
            <a:off x="6172200" y="1600200"/>
            <a:ext cx="2057400" cy="1004888"/>
          </a:xfrm>
          <a:prstGeom prst="rect">
            <a:avLst/>
          </a:prstGeom>
          <a:noFill/>
          <a:ln w="12700" algn="ctr">
            <a:noFill/>
            <a:miter lim="800000"/>
            <a:headEnd/>
            <a:tailEnd/>
          </a:ln>
          <a:effectLst/>
        </p:spPr>
        <p:txBody>
          <a:bodyPr>
            <a:spAutoFit/>
          </a:bodyPr>
          <a:lstStyle/>
          <a:p>
            <a:pPr algn="l">
              <a:lnSpc>
                <a:spcPct val="100000"/>
              </a:lnSpc>
              <a:spcBef>
                <a:spcPct val="50000"/>
              </a:spcBef>
              <a:buClrTx/>
              <a:buSzTx/>
              <a:buFontTx/>
              <a:buNone/>
              <a:defRPr/>
            </a:pPr>
            <a:r>
              <a:rPr lang="en-US" i="0" dirty="0">
                <a:solidFill>
                  <a:srgbClr val="FF0000"/>
                </a:solidFill>
                <a:effectLst>
                  <a:outerShdw blurRad="38100" dist="38100" dir="2700000" algn="tl">
                    <a:srgbClr val="000000"/>
                  </a:outerShdw>
                </a:effectLst>
              </a:rPr>
              <a:t>Grocery Ads </a:t>
            </a:r>
          </a:p>
          <a:p>
            <a:pPr algn="l">
              <a:lnSpc>
                <a:spcPct val="100000"/>
              </a:lnSpc>
              <a:spcBef>
                <a:spcPct val="50000"/>
              </a:spcBef>
              <a:buClrTx/>
              <a:buSzTx/>
              <a:buFontTx/>
              <a:buNone/>
              <a:defRPr/>
            </a:pPr>
            <a:endParaRPr lang="en-US" b="0" i="0" dirty="0">
              <a:solidFill>
                <a:srgbClr val="FF0000"/>
              </a:solidFill>
              <a:effectLst>
                <a:outerShdw blurRad="38100" dist="38100" dir="2700000" algn="tl">
                  <a:srgbClr val="000000"/>
                </a:outerShdw>
              </a:effectLst>
              <a:latin typeface="Times New Roman" pitchFamily="18" charset="0"/>
            </a:endParaRPr>
          </a:p>
        </p:txBody>
      </p:sp>
      <p:sp>
        <p:nvSpPr>
          <p:cNvPr id="458763" name="Line 11"/>
          <p:cNvSpPr>
            <a:spLocks noChangeShapeType="1"/>
          </p:cNvSpPr>
          <p:nvPr/>
        </p:nvSpPr>
        <p:spPr bwMode="auto">
          <a:xfrm flipV="1">
            <a:off x="5105400" y="2057400"/>
            <a:ext cx="1143000" cy="762000"/>
          </a:xfrm>
          <a:prstGeom prst="line">
            <a:avLst/>
          </a:prstGeom>
          <a:noFill/>
          <a:ln w="38100">
            <a:solidFill>
              <a:schemeClr val="bg2"/>
            </a:solidFill>
            <a:round/>
            <a:headEnd/>
            <a:tailEnd type="triangle" w="med" len="med"/>
          </a:ln>
          <a:effectLst/>
        </p:spPr>
        <p:txBody>
          <a:bodyPr wrap="none" anchor="ctr"/>
          <a:lstStyle/>
          <a:p>
            <a:pPr>
              <a:defRPr/>
            </a:pPr>
            <a:endParaRPr lang="en-US" dirty="0">
              <a:effectLst>
                <a:outerShdw blurRad="38100" dist="38100" dir="2700000" algn="tl">
                  <a:srgbClr val="000000">
                    <a:alpha val="43137"/>
                  </a:srgbClr>
                </a:outerShdw>
              </a:effectLst>
            </a:endParaRPr>
          </a:p>
        </p:txBody>
      </p:sp>
      <p:sp>
        <p:nvSpPr>
          <p:cNvPr id="458764" name="Text Box 12"/>
          <p:cNvSpPr txBox="1">
            <a:spLocks noChangeArrowheads="1"/>
          </p:cNvSpPr>
          <p:nvPr/>
        </p:nvSpPr>
        <p:spPr bwMode="auto">
          <a:xfrm>
            <a:off x="6172200" y="3733800"/>
            <a:ext cx="2743200" cy="519113"/>
          </a:xfrm>
          <a:prstGeom prst="rect">
            <a:avLst/>
          </a:prstGeom>
          <a:noFill/>
          <a:ln w="12700" algn="ctr">
            <a:noFill/>
            <a:miter lim="800000"/>
            <a:headEnd/>
            <a:tailEnd/>
          </a:ln>
          <a:effectLst/>
        </p:spPr>
        <p:txBody>
          <a:bodyPr>
            <a:spAutoFit/>
          </a:bodyPr>
          <a:lstStyle/>
          <a:p>
            <a:pPr>
              <a:lnSpc>
                <a:spcPct val="100000"/>
              </a:lnSpc>
              <a:spcBef>
                <a:spcPct val="50000"/>
              </a:spcBef>
              <a:buClrTx/>
              <a:buSzTx/>
              <a:buFontTx/>
              <a:buNone/>
              <a:defRPr/>
            </a:pPr>
            <a:r>
              <a:rPr lang="en-US" sz="2800" i="0" dirty="0">
                <a:solidFill>
                  <a:srgbClr val="FF0000"/>
                </a:solidFill>
                <a:effectLst>
                  <a:outerShdw blurRad="38100" dist="38100" dir="2700000" algn="tl">
                    <a:srgbClr val="000000"/>
                  </a:outerShdw>
                </a:effectLst>
              </a:rPr>
              <a:t>Video Games</a:t>
            </a:r>
            <a:endParaRPr lang="en-US" sz="2800" b="0" i="0" dirty="0">
              <a:solidFill>
                <a:srgbClr val="FF0000"/>
              </a:solidFill>
              <a:effectLst>
                <a:outerShdw blurRad="38100" dist="38100" dir="2700000" algn="tl">
                  <a:srgbClr val="000000"/>
                </a:outerShdw>
              </a:effectLst>
              <a:latin typeface="Times New Roman" pitchFamily="18" charset="0"/>
            </a:endParaRPr>
          </a:p>
        </p:txBody>
      </p:sp>
      <p:sp>
        <p:nvSpPr>
          <p:cNvPr id="458765" name="Line 13"/>
          <p:cNvSpPr>
            <a:spLocks noChangeShapeType="1"/>
          </p:cNvSpPr>
          <p:nvPr/>
        </p:nvSpPr>
        <p:spPr bwMode="auto">
          <a:xfrm>
            <a:off x="5029200" y="3276600"/>
            <a:ext cx="1752600" cy="0"/>
          </a:xfrm>
          <a:prstGeom prst="line">
            <a:avLst/>
          </a:prstGeom>
          <a:noFill/>
          <a:ln w="38100">
            <a:solidFill>
              <a:schemeClr val="bg2"/>
            </a:solidFill>
            <a:round/>
            <a:headEnd/>
            <a:tailEnd type="triangle" w="med" len="med"/>
          </a:ln>
          <a:effectLst/>
        </p:spPr>
        <p:txBody>
          <a:bodyPr wrap="none" anchor="ctr"/>
          <a:lstStyle/>
          <a:p>
            <a:pPr>
              <a:defRPr/>
            </a:pPr>
            <a:endParaRPr lang="en-US" dirty="0">
              <a:effectLst>
                <a:outerShdw blurRad="38100" dist="38100" dir="2700000" algn="tl">
                  <a:srgbClr val="000000">
                    <a:alpha val="43137"/>
                  </a:srgbClr>
                </a:outerShdw>
              </a:effectLst>
            </a:endParaRPr>
          </a:p>
        </p:txBody>
      </p:sp>
      <p:sp>
        <p:nvSpPr>
          <p:cNvPr id="458770" name="Line 18">
            <a:hlinkClick r:id="rId2"/>
          </p:cNvPr>
          <p:cNvSpPr>
            <a:spLocks noChangeShapeType="1"/>
          </p:cNvSpPr>
          <p:nvPr/>
        </p:nvSpPr>
        <p:spPr bwMode="auto">
          <a:xfrm>
            <a:off x="152400" y="685800"/>
            <a:ext cx="4724400" cy="0"/>
          </a:xfrm>
          <a:prstGeom prst="line">
            <a:avLst/>
          </a:prstGeom>
          <a:noFill/>
          <a:ln w="38100">
            <a:solidFill>
              <a:schemeClr val="tx2"/>
            </a:solidFill>
            <a:round/>
            <a:headEnd/>
            <a:tailEnd/>
          </a:ln>
          <a:effectLst/>
        </p:spPr>
        <p:txBody>
          <a:bodyPr wrap="none" anchor="ctr"/>
          <a:lstStyle/>
          <a:p>
            <a:pPr>
              <a:defRPr/>
            </a:pPr>
            <a:endParaRPr lang="en-US" dirty="0">
              <a:effectLst>
                <a:outerShdw blurRad="38100" dist="38100" dir="2700000" algn="tl">
                  <a:srgbClr val="000000">
                    <a:alpha val="43137"/>
                  </a:srgbClr>
                </a:outerShdw>
              </a:effectLst>
            </a:endParaRPr>
          </a:p>
        </p:txBody>
      </p:sp>
      <p:pic>
        <p:nvPicPr>
          <p:cNvPr id="88079" name="Picture 21" descr="MCj04326530000[1]">
            <a:hlinkClick r:id="rId3"/>
          </p:cNvPr>
          <p:cNvPicPr>
            <a:picLocks noChangeAspect="1" noChangeArrowheads="1"/>
          </p:cNvPicPr>
          <p:nvPr/>
        </p:nvPicPr>
        <p:blipFill>
          <a:blip r:embed="rId4"/>
          <a:srcRect/>
          <a:stretch>
            <a:fillRect/>
          </a:stretch>
        </p:blipFill>
        <p:spPr bwMode="auto">
          <a:xfrm>
            <a:off x="3352800" y="1447800"/>
            <a:ext cx="1828800" cy="1828800"/>
          </a:xfrm>
          <a:prstGeom prst="rect">
            <a:avLst/>
          </a:prstGeom>
          <a:noFill/>
          <a:ln w="9525">
            <a:noFill/>
            <a:miter lim="800000"/>
            <a:headEnd/>
            <a:tailEnd/>
          </a:ln>
        </p:spPr>
      </p:pic>
      <p:pic>
        <p:nvPicPr>
          <p:cNvPr id="88080" name="Picture 22"/>
          <p:cNvPicPr>
            <a:picLocks noChangeAspect="1" noChangeArrowheads="1"/>
          </p:cNvPicPr>
          <p:nvPr/>
        </p:nvPicPr>
        <p:blipFill>
          <a:blip r:embed="rId5"/>
          <a:srcRect/>
          <a:stretch>
            <a:fillRect/>
          </a:stretch>
        </p:blipFill>
        <p:spPr bwMode="auto">
          <a:xfrm>
            <a:off x="6629400" y="304800"/>
            <a:ext cx="1027113" cy="1371600"/>
          </a:xfrm>
          <a:prstGeom prst="rect">
            <a:avLst/>
          </a:prstGeom>
          <a:noFill/>
          <a:ln w="9525">
            <a:noFill/>
            <a:miter lim="800000"/>
            <a:headEnd/>
            <a:tailEnd/>
          </a:ln>
        </p:spPr>
      </p:pic>
      <p:pic>
        <p:nvPicPr>
          <p:cNvPr id="88081" name="Picture 23" descr="MCj03968560000[1]"/>
          <p:cNvPicPr>
            <a:picLocks noChangeAspect="1" noChangeArrowheads="1"/>
          </p:cNvPicPr>
          <p:nvPr/>
        </p:nvPicPr>
        <p:blipFill>
          <a:blip r:embed="rId6"/>
          <a:srcRect/>
          <a:stretch>
            <a:fillRect/>
          </a:stretch>
        </p:blipFill>
        <p:spPr bwMode="auto">
          <a:xfrm>
            <a:off x="6934200" y="2590800"/>
            <a:ext cx="1447800" cy="1127125"/>
          </a:xfrm>
          <a:prstGeom prst="rect">
            <a:avLst/>
          </a:prstGeom>
          <a:noFill/>
          <a:ln w="9525">
            <a:noFill/>
            <a:miter lim="800000"/>
            <a:headEnd/>
            <a:tailEnd/>
          </a:ln>
        </p:spPr>
      </p:pic>
      <p:pic>
        <p:nvPicPr>
          <p:cNvPr id="88082" name="Picture 24" descr="MCj01986540000[1]"/>
          <p:cNvPicPr>
            <a:picLocks noChangeAspect="1" noChangeArrowheads="1"/>
          </p:cNvPicPr>
          <p:nvPr/>
        </p:nvPicPr>
        <p:blipFill>
          <a:blip r:embed="rId7"/>
          <a:srcRect/>
          <a:stretch>
            <a:fillRect/>
          </a:stretch>
        </p:blipFill>
        <p:spPr bwMode="auto">
          <a:xfrm>
            <a:off x="6400800" y="4478338"/>
            <a:ext cx="1676400" cy="1541462"/>
          </a:xfrm>
          <a:prstGeom prst="rect">
            <a:avLst/>
          </a:prstGeom>
          <a:noFill/>
          <a:ln w="9525">
            <a:noFill/>
            <a:miter lim="800000"/>
            <a:headEnd/>
            <a:tailEnd/>
          </a:ln>
        </p:spPr>
      </p:pic>
      <p:pic>
        <p:nvPicPr>
          <p:cNvPr id="88083" name="Picture 25" descr="MPj04054520000[1]"/>
          <p:cNvPicPr>
            <a:picLocks noChangeAspect="1" noChangeArrowheads="1"/>
          </p:cNvPicPr>
          <p:nvPr/>
        </p:nvPicPr>
        <p:blipFill>
          <a:blip r:embed="rId8"/>
          <a:srcRect/>
          <a:stretch>
            <a:fillRect/>
          </a:stretch>
        </p:blipFill>
        <p:spPr bwMode="auto">
          <a:xfrm>
            <a:off x="304800" y="1393825"/>
            <a:ext cx="2057400" cy="1468438"/>
          </a:xfrm>
          <a:prstGeom prst="rect">
            <a:avLst/>
          </a:prstGeom>
          <a:noFill/>
          <a:ln w="9525">
            <a:noFill/>
            <a:miter lim="800000"/>
            <a:headEnd/>
            <a:tailEnd/>
          </a:ln>
        </p:spPr>
      </p:pic>
      <p:pic>
        <p:nvPicPr>
          <p:cNvPr id="88084" name="Picture 27"/>
          <p:cNvPicPr>
            <a:picLocks noChangeAspect="1" noChangeArrowheads="1"/>
          </p:cNvPicPr>
          <p:nvPr/>
        </p:nvPicPr>
        <p:blipFill>
          <a:blip r:embed="rId9"/>
          <a:srcRect/>
          <a:stretch>
            <a:fillRect/>
          </a:stretch>
        </p:blipFill>
        <p:spPr bwMode="auto">
          <a:xfrm>
            <a:off x="914400" y="4419600"/>
            <a:ext cx="2667000" cy="1749425"/>
          </a:xfrm>
          <a:prstGeom prst="rect">
            <a:avLst/>
          </a:prstGeom>
          <a:noFill/>
          <a:ln w="57150" cmpd="thinThick" algn="ctr">
            <a:noFill/>
            <a:miter lim="800000"/>
            <a:headEnd type="none" w="sm" len="sm"/>
            <a:tailEnd type="none" w="lg" len="med"/>
          </a:ln>
        </p:spPr>
      </p:pic>
      <p:sp>
        <p:nvSpPr>
          <p:cNvPr id="458780" name="AutoShape 28">
            <a:hlinkClick r:id="rId2" highlightClick="1"/>
          </p:cNvPr>
          <p:cNvSpPr>
            <a:spLocks noChangeArrowheads="1"/>
          </p:cNvSpPr>
          <p:nvPr/>
        </p:nvSpPr>
        <p:spPr bwMode="auto">
          <a:xfrm>
            <a:off x="685800" y="4343400"/>
            <a:ext cx="3124200" cy="2209800"/>
          </a:xfrm>
          <a:prstGeom prst="actionButtonBlank">
            <a:avLst/>
          </a:prstGeom>
          <a:noFill/>
          <a:ln w="57150">
            <a:noFill/>
            <a:miter lim="800000"/>
            <a:headEnd type="none" w="sm" len="sm"/>
            <a:tailEnd type="none" w="lg" len="med"/>
          </a:ln>
          <a:effectLst/>
        </p:spPr>
        <p:txBody>
          <a:bodyPr wrap="none" lIns="90488" tIns="44450" rIns="90488" bIns="44450" anchor="ctr"/>
          <a:lstStyle/>
          <a:p>
            <a:pPr>
              <a:defRPr/>
            </a:pPr>
            <a:endParaRPr lang="en-US"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02" name="Rectangle 2"/>
          <p:cNvSpPr>
            <a:spLocks noGrp="1" noChangeArrowheads="1"/>
          </p:cNvSpPr>
          <p:nvPr>
            <p:ph type="title"/>
          </p:nvPr>
        </p:nvSpPr>
        <p:spPr>
          <a:xfrm>
            <a:off x="1066800" y="381000"/>
            <a:ext cx="7715250" cy="1143000"/>
          </a:xfrm>
        </p:spPr>
        <p:txBody>
          <a:bodyPr/>
          <a:lstStyle/>
          <a:p>
            <a:pPr>
              <a:defRPr/>
            </a:pPr>
            <a:r>
              <a:rPr lang="en-US" dirty="0" smtClean="0">
                <a:latin typeface="Tahoma" pitchFamily="34" charset="0"/>
              </a:rPr>
              <a:t>Taking Apart a Commercial</a:t>
            </a:r>
          </a:p>
        </p:txBody>
      </p:sp>
      <p:sp>
        <p:nvSpPr>
          <p:cNvPr id="460803" name="Rectangle 3"/>
          <p:cNvSpPr>
            <a:spLocks noGrp="1" noChangeArrowheads="1"/>
          </p:cNvSpPr>
          <p:nvPr>
            <p:ph type="body" idx="1"/>
          </p:nvPr>
        </p:nvSpPr>
        <p:spPr>
          <a:xfrm>
            <a:off x="990600" y="1524000"/>
            <a:ext cx="7620000" cy="4343400"/>
          </a:xfrm>
        </p:spPr>
        <p:txBody>
          <a:bodyPr/>
          <a:lstStyle/>
          <a:p>
            <a:pPr marL="609600" indent="-609600">
              <a:lnSpc>
                <a:spcPct val="90000"/>
              </a:lnSpc>
              <a:buFont typeface="Wingdings" pitchFamily="2" charset="2"/>
              <a:buNone/>
              <a:defRPr/>
            </a:pPr>
            <a:r>
              <a:rPr lang="en-US" sz="2800" dirty="0" smtClean="0">
                <a:latin typeface="Arial" charset="0"/>
              </a:rPr>
              <a:t>1. What music or sound effects were used?</a:t>
            </a:r>
          </a:p>
          <a:p>
            <a:pPr marL="609600" indent="-609600">
              <a:lnSpc>
                <a:spcPct val="90000"/>
              </a:lnSpc>
              <a:buFont typeface="Wingdings" pitchFamily="2" charset="2"/>
              <a:buNone/>
              <a:defRPr/>
            </a:pPr>
            <a:r>
              <a:rPr lang="en-US" sz="2800" dirty="0" smtClean="0">
                <a:latin typeface="Arial" charset="0"/>
              </a:rPr>
              <a:t>2. How were written words (graphics) used ?</a:t>
            </a:r>
          </a:p>
          <a:p>
            <a:pPr marL="609600" indent="-609600">
              <a:lnSpc>
                <a:spcPct val="90000"/>
              </a:lnSpc>
              <a:buFont typeface="Wingdings" pitchFamily="2" charset="2"/>
              <a:buNone/>
              <a:defRPr/>
            </a:pPr>
            <a:r>
              <a:rPr lang="en-US" sz="2800" dirty="0" smtClean="0">
                <a:latin typeface="Arial" charset="0"/>
              </a:rPr>
              <a:t>3. What emotions are used to persuade you? </a:t>
            </a:r>
          </a:p>
          <a:p>
            <a:pPr marL="609600" indent="-609600">
              <a:lnSpc>
                <a:spcPct val="90000"/>
              </a:lnSpc>
              <a:buClrTx/>
              <a:buSzTx/>
              <a:buFontTx/>
              <a:buNone/>
              <a:defRPr/>
            </a:pPr>
            <a:r>
              <a:rPr lang="en-US" sz="2800" dirty="0" smtClean="0">
                <a:latin typeface="Arial" charset="0"/>
              </a:rPr>
              <a:t>4. What needs did the ad say the product would meet?</a:t>
            </a:r>
          </a:p>
          <a:p>
            <a:pPr marL="609600" indent="-609600">
              <a:lnSpc>
                <a:spcPct val="90000"/>
              </a:lnSpc>
              <a:buClrTx/>
              <a:buSzTx/>
              <a:buFontTx/>
              <a:buNone/>
              <a:defRPr/>
            </a:pPr>
            <a:r>
              <a:rPr lang="en-US" sz="2800" dirty="0" smtClean="0">
                <a:latin typeface="Arial" charset="0"/>
              </a:rPr>
              <a:t>5. What persuasion techniques did you see being used? (See persuasion tech. list)</a:t>
            </a:r>
          </a:p>
          <a:p>
            <a:pPr marL="609600" indent="-609600">
              <a:lnSpc>
                <a:spcPct val="90000"/>
              </a:lnSpc>
              <a:buClrTx/>
              <a:buSzTx/>
              <a:buFontTx/>
              <a:buNone/>
              <a:defRPr/>
            </a:pPr>
            <a:r>
              <a:rPr lang="en-US" sz="2800" dirty="0" smtClean="0">
                <a:latin typeface="Arial" charset="0"/>
              </a:rPr>
              <a:t>6.  Did the ad make you want to </a:t>
            </a:r>
            <a:br>
              <a:rPr lang="en-US" sz="2800" dirty="0" smtClean="0">
                <a:latin typeface="Arial" charset="0"/>
              </a:rPr>
            </a:br>
            <a:r>
              <a:rPr lang="en-US" sz="2800" dirty="0" smtClean="0">
                <a:latin typeface="Arial" charset="0"/>
              </a:rPr>
              <a:t>buy the product?</a:t>
            </a:r>
          </a:p>
          <a:p>
            <a:pPr marL="609600" indent="-609600">
              <a:lnSpc>
                <a:spcPct val="90000"/>
              </a:lnSpc>
              <a:buFont typeface="Wingdings" pitchFamily="2" charset="2"/>
              <a:buNone/>
              <a:defRPr/>
            </a:pPr>
            <a:endParaRPr lang="en-US" sz="2800" dirty="0" smtClean="0">
              <a:latin typeface="Arial" charset="0"/>
            </a:endParaRPr>
          </a:p>
        </p:txBody>
      </p:sp>
      <p:pic>
        <p:nvPicPr>
          <p:cNvPr id="89092" name="Picture 4" descr="MCj01366890000[1]"/>
          <p:cNvPicPr>
            <a:picLocks noChangeAspect="1" noChangeArrowheads="1"/>
          </p:cNvPicPr>
          <p:nvPr/>
        </p:nvPicPr>
        <p:blipFill>
          <a:blip r:embed="rId2"/>
          <a:srcRect/>
          <a:stretch>
            <a:fillRect/>
          </a:stretch>
        </p:blipFill>
        <p:spPr bwMode="auto">
          <a:xfrm>
            <a:off x="6273800" y="4638675"/>
            <a:ext cx="2565400" cy="2066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2434" name="Rectangle 2"/>
          <p:cNvSpPr>
            <a:spLocks noGrp="1" noChangeArrowheads="1"/>
          </p:cNvSpPr>
          <p:nvPr>
            <p:ph type="title"/>
          </p:nvPr>
        </p:nvSpPr>
        <p:spPr>
          <a:xfrm>
            <a:off x="1181100" y="381000"/>
            <a:ext cx="7715250" cy="1143000"/>
          </a:xfrm>
        </p:spPr>
        <p:txBody>
          <a:bodyPr/>
          <a:lstStyle/>
          <a:p>
            <a:pPr>
              <a:defRPr/>
            </a:pPr>
            <a:r>
              <a:rPr lang="en-US" dirty="0" smtClean="0">
                <a:latin typeface="Arial" charset="0"/>
              </a:rPr>
              <a:t>“Show Me the Money”</a:t>
            </a:r>
          </a:p>
        </p:txBody>
      </p:sp>
      <p:sp>
        <p:nvSpPr>
          <p:cNvPr id="402435" name="Rectangle 3"/>
          <p:cNvSpPr>
            <a:spLocks noGrp="1" noChangeArrowheads="1"/>
          </p:cNvSpPr>
          <p:nvPr>
            <p:ph type="body" idx="1"/>
          </p:nvPr>
        </p:nvSpPr>
        <p:spPr>
          <a:xfrm>
            <a:off x="1157288" y="1524000"/>
            <a:ext cx="7791450" cy="4572000"/>
          </a:xfrm>
        </p:spPr>
        <p:txBody>
          <a:bodyPr/>
          <a:lstStyle/>
          <a:p>
            <a:pPr>
              <a:lnSpc>
                <a:spcPct val="90000"/>
              </a:lnSpc>
              <a:buFont typeface="Wingdings" pitchFamily="2" charset="2"/>
              <a:buNone/>
              <a:defRPr/>
            </a:pPr>
            <a:r>
              <a:rPr lang="en-US" b="1" u="sng" dirty="0" smtClean="0">
                <a:latin typeface="Arial" charset="0"/>
              </a:rPr>
              <a:t>Who Pays for TV shows? You do!</a:t>
            </a:r>
          </a:p>
          <a:p>
            <a:pPr>
              <a:lnSpc>
                <a:spcPct val="90000"/>
              </a:lnSpc>
              <a:buFont typeface="Wingdings" pitchFamily="2" charset="2"/>
              <a:buChar char="q"/>
              <a:defRPr/>
            </a:pPr>
            <a:r>
              <a:rPr lang="en-US" sz="2800" b="1" dirty="0" smtClean="0">
                <a:latin typeface="Arial" charset="0"/>
              </a:rPr>
              <a:t>TV networks pay producers for the      programs they create.</a:t>
            </a:r>
          </a:p>
          <a:p>
            <a:pPr>
              <a:lnSpc>
                <a:spcPct val="90000"/>
              </a:lnSpc>
              <a:buFont typeface="Wingdings" pitchFamily="2" charset="2"/>
              <a:buChar char="q"/>
              <a:defRPr/>
            </a:pPr>
            <a:r>
              <a:rPr lang="en-US" sz="2800" b="1" dirty="0" smtClean="0">
                <a:latin typeface="Arial" charset="0"/>
              </a:rPr>
              <a:t>The networks get their money to pay for the programs by promising advertisers high numbers of people will watch the show. </a:t>
            </a:r>
          </a:p>
          <a:p>
            <a:pPr>
              <a:lnSpc>
                <a:spcPct val="90000"/>
              </a:lnSpc>
              <a:buFont typeface="Wingdings" pitchFamily="2" charset="2"/>
              <a:buChar char="q"/>
              <a:defRPr/>
            </a:pPr>
            <a:r>
              <a:rPr lang="en-US" sz="2800" b="1" dirty="0" smtClean="0">
                <a:latin typeface="Arial" charset="0"/>
              </a:rPr>
              <a:t>So the networks are getting paid to deliver</a:t>
            </a:r>
          </a:p>
          <a:p>
            <a:pPr>
              <a:lnSpc>
                <a:spcPct val="90000"/>
              </a:lnSpc>
              <a:buFont typeface="Wingdings" pitchFamily="2" charset="2"/>
              <a:buNone/>
              <a:defRPr/>
            </a:pPr>
            <a:r>
              <a:rPr lang="en-US" sz="2800" b="1" dirty="0" smtClean="0">
                <a:latin typeface="Arial" charset="0"/>
              </a:rPr>
              <a:t>     “you” as the audience to watch ads and  </a:t>
            </a:r>
          </a:p>
          <a:p>
            <a:pPr>
              <a:lnSpc>
                <a:spcPct val="90000"/>
              </a:lnSpc>
              <a:buFont typeface="Wingdings" pitchFamily="2" charset="2"/>
              <a:buNone/>
              <a:defRPr/>
            </a:pPr>
            <a:r>
              <a:rPr lang="en-US" sz="2800" b="1" dirty="0" smtClean="0">
                <a:latin typeface="Arial" charset="0"/>
              </a:rPr>
              <a:t>     hopefully buy their products.</a:t>
            </a:r>
          </a:p>
        </p:txBody>
      </p:sp>
      <p:pic>
        <p:nvPicPr>
          <p:cNvPr id="90116" name="Picture 4" descr="bs00508_"/>
          <p:cNvPicPr>
            <a:picLocks noChangeAspect="1" noChangeArrowheads="1"/>
          </p:cNvPicPr>
          <p:nvPr/>
        </p:nvPicPr>
        <p:blipFill>
          <a:blip r:embed="rId3"/>
          <a:srcRect/>
          <a:stretch>
            <a:fillRect/>
          </a:stretch>
        </p:blipFill>
        <p:spPr bwMode="auto">
          <a:xfrm>
            <a:off x="7764463" y="609600"/>
            <a:ext cx="1227137" cy="1295400"/>
          </a:xfrm>
          <a:prstGeom prst="rect">
            <a:avLst/>
          </a:prstGeom>
          <a:noFill/>
          <a:ln w="9525">
            <a:noFill/>
            <a:miter lim="800000"/>
            <a:headEnd/>
            <a:tailEnd/>
          </a:ln>
        </p:spPr>
      </p:pic>
      <p:pic>
        <p:nvPicPr>
          <p:cNvPr id="90117" name="Picture 5" descr="bs00508_"/>
          <p:cNvPicPr>
            <a:picLocks noChangeAspect="1" noChangeArrowheads="1"/>
          </p:cNvPicPr>
          <p:nvPr/>
        </p:nvPicPr>
        <p:blipFill>
          <a:blip r:embed="rId3"/>
          <a:srcRect/>
          <a:stretch>
            <a:fillRect/>
          </a:stretch>
        </p:blipFill>
        <p:spPr bwMode="auto">
          <a:xfrm>
            <a:off x="6935788" y="90488"/>
            <a:ext cx="1141412" cy="12049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3458" name="Rectangle 2"/>
          <p:cNvSpPr>
            <a:spLocks noGrp="1" noChangeArrowheads="1"/>
          </p:cNvSpPr>
          <p:nvPr>
            <p:ph type="title"/>
          </p:nvPr>
        </p:nvSpPr>
        <p:spPr>
          <a:xfrm>
            <a:off x="1181100" y="381000"/>
            <a:ext cx="7715250" cy="1143000"/>
          </a:xfrm>
        </p:spPr>
        <p:txBody>
          <a:bodyPr/>
          <a:lstStyle/>
          <a:p>
            <a:pPr>
              <a:defRPr/>
            </a:pPr>
            <a:r>
              <a:rPr lang="en-US" dirty="0" smtClean="0">
                <a:latin typeface="Arial" charset="0"/>
              </a:rPr>
              <a:t>Advertising</a:t>
            </a:r>
          </a:p>
        </p:txBody>
      </p:sp>
      <p:sp>
        <p:nvSpPr>
          <p:cNvPr id="403459" name="Rectangle 3"/>
          <p:cNvSpPr>
            <a:spLocks noGrp="1" noChangeArrowheads="1"/>
          </p:cNvSpPr>
          <p:nvPr>
            <p:ph type="body" idx="1"/>
          </p:nvPr>
        </p:nvSpPr>
        <p:spPr>
          <a:xfrm>
            <a:off x="1157288" y="1752600"/>
            <a:ext cx="7791450" cy="4572000"/>
          </a:xfrm>
        </p:spPr>
        <p:txBody>
          <a:bodyPr/>
          <a:lstStyle/>
          <a:p>
            <a:pPr>
              <a:buFont typeface="Wingdings" pitchFamily="2" charset="2"/>
              <a:buNone/>
              <a:defRPr/>
            </a:pPr>
            <a:r>
              <a:rPr lang="en-US" b="1" u="sng" dirty="0" smtClean="0">
                <a:latin typeface="Arial" charset="0"/>
              </a:rPr>
              <a:t>You Are the One They Want!</a:t>
            </a:r>
          </a:p>
          <a:p>
            <a:pPr>
              <a:buFont typeface="Wingdings" pitchFamily="2" charset="2"/>
              <a:buNone/>
              <a:defRPr/>
            </a:pPr>
            <a:r>
              <a:rPr lang="en-US" b="1" dirty="0" smtClean="0">
                <a:latin typeface="Arial" charset="0"/>
              </a:rPr>
              <a:t>Young people are seen as advertisers’</a:t>
            </a:r>
            <a:br>
              <a:rPr lang="en-US" b="1" dirty="0" smtClean="0">
                <a:latin typeface="Arial" charset="0"/>
              </a:rPr>
            </a:br>
            <a:r>
              <a:rPr lang="en-US" b="1" dirty="0" smtClean="0">
                <a:latin typeface="Arial" charset="0"/>
              </a:rPr>
              <a:t>most important audience. Why?</a:t>
            </a:r>
          </a:p>
          <a:p>
            <a:pPr>
              <a:buFont typeface="Wingdings" pitchFamily="2" charset="2"/>
              <a:buChar char="q"/>
              <a:defRPr/>
            </a:pPr>
            <a:r>
              <a:rPr lang="en-US" b="1" dirty="0" smtClean="0">
                <a:latin typeface="Arial" charset="0"/>
              </a:rPr>
              <a:t>You have your own money</a:t>
            </a:r>
          </a:p>
          <a:p>
            <a:pPr>
              <a:buFont typeface="Wingdings" pitchFamily="2" charset="2"/>
              <a:buChar char="q"/>
              <a:defRPr/>
            </a:pPr>
            <a:r>
              <a:rPr lang="en-US" b="1" dirty="0" smtClean="0">
                <a:latin typeface="Arial" charset="0"/>
              </a:rPr>
              <a:t>You influence your parents’ spending</a:t>
            </a:r>
          </a:p>
          <a:p>
            <a:pPr>
              <a:buFont typeface="Wingdings" pitchFamily="2" charset="2"/>
              <a:buChar char="q"/>
              <a:defRPr/>
            </a:pPr>
            <a:r>
              <a:rPr lang="en-US" b="1" dirty="0" smtClean="0">
                <a:latin typeface="Arial" charset="0"/>
              </a:rPr>
              <a:t>They feel if they can get you to buy from them now, you’ll develop “brand loyalty”.</a:t>
            </a:r>
            <a:r>
              <a:rPr lang="en-US" dirty="0" smtClean="0">
                <a:latin typeface="Arial" charset="0"/>
              </a:rPr>
              <a:t> </a:t>
            </a:r>
          </a:p>
        </p:txBody>
      </p:sp>
      <p:pic>
        <p:nvPicPr>
          <p:cNvPr id="5125" name="Picture 4" descr="bs00508_"/>
          <p:cNvPicPr>
            <a:picLocks noChangeAspect="1" noChangeArrowheads="1"/>
          </p:cNvPicPr>
          <p:nvPr/>
        </p:nvPicPr>
        <p:blipFill>
          <a:blip r:embed="rId4"/>
          <a:srcRect/>
          <a:stretch>
            <a:fillRect/>
          </a:stretch>
        </p:blipFill>
        <p:spPr bwMode="auto">
          <a:xfrm>
            <a:off x="4724400" y="90488"/>
            <a:ext cx="1358900" cy="1433512"/>
          </a:xfrm>
          <a:prstGeom prst="rect">
            <a:avLst/>
          </a:prstGeom>
          <a:noFill/>
          <a:ln w="9525">
            <a:noFill/>
            <a:miter lim="800000"/>
            <a:headEnd/>
            <a:tailEnd/>
          </a:ln>
        </p:spPr>
      </p:pic>
      <p:graphicFrame>
        <p:nvGraphicFramePr>
          <p:cNvPr id="5122" name="Object 5"/>
          <p:cNvGraphicFramePr>
            <a:graphicFrameLocks noChangeAspect="1"/>
          </p:cNvGraphicFramePr>
          <p:nvPr/>
        </p:nvGraphicFramePr>
        <p:xfrm>
          <a:off x="6319838" y="488950"/>
          <a:ext cx="2595562" cy="1568450"/>
        </p:xfrm>
        <a:graphic>
          <a:graphicData uri="http://schemas.openxmlformats.org/presentationml/2006/ole">
            <p:oleObj spid="_x0000_s5122" name="Bitmap Image" r:id="rId5" imgW="3514286" imgH="2123810" progId="PBrush">
              <p:embed/>
            </p:oleObj>
          </a:graphicData>
        </a:graphic>
      </p:graphicFrame>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4354" name="Rectangle 2"/>
          <p:cNvSpPr>
            <a:spLocks noGrp="1" noChangeArrowheads="1"/>
          </p:cNvSpPr>
          <p:nvPr>
            <p:ph type="title"/>
          </p:nvPr>
        </p:nvSpPr>
        <p:spPr/>
        <p:txBody>
          <a:bodyPr/>
          <a:lstStyle/>
          <a:p>
            <a:pPr>
              <a:defRPr/>
            </a:pPr>
            <a:r>
              <a:rPr lang="en-US" dirty="0" smtClean="0"/>
              <a:t>Stereotypes in the Media</a:t>
            </a:r>
          </a:p>
        </p:txBody>
      </p:sp>
      <p:sp>
        <p:nvSpPr>
          <p:cNvPr id="484355" name="Rectangle 3"/>
          <p:cNvSpPr>
            <a:spLocks noGrp="1" noChangeArrowheads="1"/>
          </p:cNvSpPr>
          <p:nvPr>
            <p:ph type="body" idx="1"/>
          </p:nvPr>
        </p:nvSpPr>
        <p:spPr/>
        <p:txBody>
          <a:bodyPr/>
          <a:lstStyle/>
          <a:p>
            <a:pPr marL="609600" indent="-609600">
              <a:buFont typeface="Wingdings" pitchFamily="2" charset="2"/>
              <a:buNone/>
              <a:defRPr/>
            </a:pPr>
            <a:r>
              <a:rPr lang="en-US" dirty="0" smtClean="0"/>
              <a:t>In your small group, take a few minutes to brainstorm what a scientist looks like.</a:t>
            </a:r>
          </a:p>
          <a:p>
            <a:pPr marL="609600" indent="-609600">
              <a:buFont typeface="Wingdings" pitchFamily="2" charset="2"/>
              <a:buNone/>
              <a:defRPr/>
            </a:pPr>
            <a:r>
              <a:rPr lang="en-US" dirty="0" smtClean="0"/>
              <a:t>Be prepared to share your list of ideas.</a:t>
            </a:r>
          </a:p>
        </p:txBody>
      </p:sp>
      <p:pic>
        <p:nvPicPr>
          <p:cNvPr id="51204" name="Picture 4" descr="MCBD07818_0000[1]"/>
          <p:cNvPicPr>
            <a:picLocks noChangeAspect="1" noChangeArrowheads="1"/>
          </p:cNvPicPr>
          <p:nvPr/>
        </p:nvPicPr>
        <p:blipFill>
          <a:blip r:embed="rId2"/>
          <a:srcRect/>
          <a:stretch>
            <a:fillRect/>
          </a:stretch>
        </p:blipFill>
        <p:spPr bwMode="auto">
          <a:xfrm>
            <a:off x="4056063" y="4040188"/>
            <a:ext cx="2039937" cy="2513012"/>
          </a:xfrm>
          <a:prstGeom prst="rect">
            <a:avLst/>
          </a:prstGeom>
          <a:noFill/>
          <a:ln w="9525">
            <a:noFill/>
            <a:miter lim="800000"/>
            <a:headEnd/>
            <a:tailEnd/>
          </a:ln>
        </p:spPr>
      </p:pic>
      <p:pic>
        <p:nvPicPr>
          <p:cNvPr id="51205" name="Picture 5" descr="MCj02346250000[1]"/>
          <p:cNvPicPr>
            <a:picLocks noChangeAspect="1" noChangeArrowheads="1"/>
          </p:cNvPicPr>
          <p:nvPr/>
        </p:nvPicPr>
        <p:blipFill>
          <a:blip r:embed="rId3"/>
          <a:srcRect/>
          <a:stretch>
            <a:fillRect/>
          </a:stretch>
        </p:blipFill>
        <p:spPr bwMode="auto">
          <a:xfrm>
            <a:off x="4495800" y="5124450"/>
            <a:ext cx="1143000" cy="1104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6402" name="Rectangle 2"/>
          <p:cNvSpPr>
            <a:spLocks noGrp="1" noChangeArrowheads="1"/>
          </p:cNvSpPr>
          <p:nvPr>
            <p:ph type="ctrTitle"/>
          </p:nvPr>
        </p:nvSpPr>
        <p:spPr>
          <a:xfrm>
            <a:off x="762000" y="457200"/>
            <a:ext cx="7772400" cy="1143000"/>
          </a:xfrm>
        </p:spPr>
        <p:txBody>
          <a:bodyPr/>
          <a:lstStyle/>
          <a:p>
            <a:pPr algn="ctr">
              <a:defRPr/>
            </a:pPr>
            <a:r>
              <a:rPr lang="en-US" dirty="0" smtClean="0"/>
              <a:t>Using Stereotypical Characters</a:t>
            </a:r>
          </a:p>
        </p:txBody>
      </p:sp>
      <p:sp>
        <p:nvSpPr>
          <p:cNvPr id="486403" name="Rectangle 3"/>
          <p:cNvSpPr>
            <a:spLocks noGrp="1" noChangeArrowheads="1"/>
          </p:cNvSpPr>
          <p:nvPr>
            <p:ph type="subTitle" idx="1"/>
          </p:nvPr>
        </p:nvSpPr>
        <p:spPr>
          <a:xfrm>
            <a:off x="1066800" y="4191000"/>
            <a:ext cx="8001000" cy="2438400"/>
          </a:xfrm>
        </p:spPr>
        <p:txBody>
          <a:bodyPr/>
          <a:lstStyle/>
          <a:p>
            <a:pPr algn="l">
              <a:defRPr/>
            </a:pPr>
            <a:r>
              <a:rPr lang="en-US" dirty="0" smtClean="0"/>
              <a:t>Stereotypical characters are often used to quickly “tell” the viewer who the “good guys” and “bad guys” are or for funny or scary effect.</a:t>
            </a:r>
          </a:p>
        </p:txBody>
      </p:sp>
      <p:pic>
        <p:nvPicPr>
          <p:cNvPr id="92164" name="Picture 4" descr="pe03446_"/>
          <p:cNvPicPr>
            <a:picLocks noChangeAspect="1" noChangeArrowheads="1"/>
          </p:cNvPicPr>
          <p:nvPr/>
        </p:nvPicPr>
        <p:blipFill>
          <a:blip r:embed="rId2"/>
          <a:srcRect/>
          <a:stretch>
            <a:fillRect/>
          </a:stretch>
        </p:blipFill>
        <p:spPr bwMode="auto">
          <a:xfrm>
            <a:off x="3505200" y="1808163"/>
            <a:ext cx="2325688" cy="22304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7426" name="Rectangle 2"/>
          <p:cNvSpPr>
            <a:spLocks noGrp="1" noChangeArrowheads="1"/>
          </p:cNvSpPr>
          <p:nvPr>
            <p:ph type="ctrTitle"/>
          </p:nvPr>
        </p:nvSpPr>
        <p:spPr>
          <a:xfrm>
            <a:off x="609600" y="457200"/>
            <a:ext cx="7772400" cy="1143000"/>
          </a:xfrm>
        </p:spPr>
        <p:txBody>
          <a:bodyPr/>
          <a:lstStyle/>
          <a:p>
            <a:pPr algn="ctr">
              <a:defRPr/>
            </a:pPr>
            <a:r>
              <a:rPr lang="en-US" dirty="0" smtClean="0"/>
              <a:t>Using Stereotypical Characters</a:t>
            </a:r>
          </a:p>
        </p:txBody>
      </p:sp>
      <p:sp>
        <p:nvSpPr>
          <p:cNvPr id="487427" name="Rectangle 3"/>
          <p:cNvSpPr>
            <a:spLocks noGrp="1" noChangeArrowheads="1"/>
          </p:cNvSpPr>
          <p:nvPr>
            <p:ph type="subTitle" idx="1"/>
          </p:nvPr>
        </p:nvSpPr>
        <p:spPr>
          <a:xfrm>
            <a:off x="1295400" y="3276600"/>
            <a:ext cx="8001000" cy="2438400"/>
          </a:xfrm>
        </p:spPr>
        <p:txBody>
          <a:bodyPr/>
          <a:lstStyle/>
          <a:p>
            <a:pPr algn="l">
              <a:defRPr/>
            </a:pPr>
            <a:r>
              <a:rPr lang="en-US" dirty="0" smtClean="0"/>
              <a:t>Stereotypes can </a:t>
            </a:r>
            <a:br>
              <a:rPr lang="en-US" dirty="0" smtClean="0"/>
            </a:br>
            <a:r>
              <a:rPr lang="en-US" dirty="0" smtClean="0"/>
              <a:t>be about either </a:t>
            </a:r>
            <a:br>
              <a:rPr lang="en-US" dirty="0" smtClean="0"/>
            </a:br>
            <a:r>
              <a:rPr lang="en-US" dirty="0" smtClean="0"/>
              <a:t>misrepresentation/ under-representation </a:t>
            </a:r>
          </a:p>
          <a:p>
            <a:pPr algn="l">
              <a:defRPr/>
            </a:pPr>
            <a:r>
              <a:rPr lang="en-US" dirty="0" smtClean="0"/>
              <a:t>or both</a:t>
            </a:r>
          </a:p>
        </p:txBody>
      </p:sp>
      <p:pic>
        <p:nvPicPr>
          <p:cNvPr id="53252" name="Picture 4" descr="en00425_">
            <a:hlinkClick r:id="rId2" action="ppaction://hlinkfile"/>
          </p:cNvPr>
          <p:cNvPicPr>
            <a:picLocks noChangeAspect="1" noChangeArrowheads="1"/>
          </p:cNvPicPr>
          <p:nvPr/>
        </p:nvPicPr>
        <p:blipFill>
          <a:blip r:embed="rId3"/>
          <a:srcRect/>
          <a:stretch>
            <a:fillRect/>
          </a:stretch>
        </p:blipFill>
        <p:spPr bwMode="auto">
          <a:xfrm>
            <a:off x="4724400" y="1550988"/>
            <a:ext cx="4341813" cy="27924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22" name="Rectangle 2"/>
          <p:cNvSpPr>
            <a:spLocks noGrp="1" noChangeArrowheads="1"/>
          </p:cNvSpPr>
          <p:nvPr>
            <p:ph type="title"/>
          </p:nvPr>
        </p:nvSpPr>
        <p:spPr>
          <a:xfrm>
            <a:off x="1181100" y="228600"/>
            <a:ext cx="7715250" cy="1143000"/>
          </a:xfrm>
        </p:spPr>
        <p:txBody>
          <a:bodyPr/>
          <a:lstStyle/>
          <a:p>
            <a:pPr>
              <a:defRPr/>
            </a:pPr>
            <a:r>
              <a:rPr lang="en-US" b="1" dirty="0" smtClean="0">
                <a:latin typeface="Arial Rounded MT Bold" pitchFamily="34" charset="0"/>
              </a:rPr>
              <a:t>What is Media Literacy?</a:t>
            </a:r>
          </a:p>
        </p:txBody>
      </p:sp>
      <p:sp>
        <p:nvSpPr>
          <p:cNvPr id="414723" name="Rectangle 3"/>
          <p:cNvSpPr>
            <a:spLocks noGrp="1" noChangeArrowheads="1"/>
          </p:cNvSpPr>
          <p:nvPr>
            <p:ph type="body" idx="1"/>
          </p:nvPr>
        </p:nvSpPr>
        <p:spPr>
          <a:xfrm>
            <a:off x="609600" y="1600200"/>
            <a:ext cx="7734300" cy="4876800"/>
          </a:xfrm>
        </p:spPr>
        <p:txBody>
          <a:bodyPr/>
          <a:lstStyle/>
          <a:p>
            <a:pPr marL="609600" indent="-609600">
              <a:lnSpc>
                <a:spcPct val="90000"/>
              </a:lnSpc>
              <a:buFont typeface="Monotype Sorts" pitchFamily="2" charset="2"/>
              <a:buNone/>
              <a:defRPr/>
            </a:pPr>
            <a:r>
              <a:rPr lang="en-US" sz="2400" b="1" dirty="0" smtClean="0"/>
              <a:t>	</a:t>
            </a:r>
            <a:r>
              <a:rPr lang="en-US" sz="2800" b="1" dirty="0" smtClean="0">
                <a:solidFill>
                  <a:srgbClr val="FFFFFF"/>
                </a:solidFill>
                <a:latin typeface="Arial Rounded MT Bold" pitchFamily="34" charset="0"/>
              </a:rPr>
              <a:t>“Media literacy is a 21</a:t>
            </a:r>
            <a:r>
              <a:rPr lang="en-US" sz="2800" b="1" baseline="30000" dirty="0" smtClean="0">
                <a:solidFill>
                  <a:srgbClr val="FFFFFF"/>
                </a:solidFill>
                <a:latin typeface="Arial Rounded MT Bold" pitchFamily="34" charset="0"/>
              </a:rPr>
              <a:t>st</a:t>
            </a:r>
            <a:r>
              <a:rPr lang="en-US" sz="2800" b="1" dirty="0" smtClean="0">
                <a:solidFill>
                  <a:srgbClr val="FFFFFF"/>
                </a:solidFill>
                <a:latin typeface="Arial Rounded MT Bold" pitchFamily="34" charset="0"/>
              </a:rPr>
              <a:t> century approach to education. It provides a framework to access, analyze, evaluate, and create messages in a variety of forms, from print to video, to the Internet.  Media literacy builds an understanding of the role of media in society as well as essential skills of inquiry and self-expression necessary for citizens of a democracy.”</a:t>
            </a:r>
            <a:r>
              <a:rPr lang="en-US" sz="2400" b="1" dirty="0" smtClean="0">
                <a:solidFill>
                  <a:srgbClr val="FFFFFF"/>
                </a:solidFill>
                <a:latin typeface="Arial Rounded MT Bold" pitchFamily="34" charset="0"/>
              </a:rPr>
              <a:t>  </a:t>
            </a:r>
          </a:p>
          <a:p>
            <a:pPr marL="609600" indent="-609600">
              <a:lnSpc>
                <a:spcPct val="90000"/>
              </a:lnSpc>
              <a:buFont typeface="Monotype Sorts" pitchFamily="2" charset="2"/>
              <a:buNone/>
              <a:defRPr/>
            </a:pPr>
            <a:r>
              <a:rPr lang="en-US" sz="1600" b="1" dirty="0" smtClean="0">
                <a:latin typeface="Arial Rounded MT Bold" pitchFamily="34" charset="0"/>
              </a:rPr>
              <a:t>	</a:t>
            </a:r>
          </a:p>
          <a:p>
            <a:pPr marL="609600" indent="-609600">
              <a:lnSpc>
                <a:spcPct val="90000"/>
              </a:lnSpc>
              <a:buFont typeface="Monotype Sorts" pitchFamily="2" charset="2"/>
              <a:buNone/>
              <a:defRPr/>
            </a:pPr>
            <a:r>
              <a:rPr lang="en-US" sz="1600" b="1" dirty="0" smtClean="0">
                <a:latin typeface="Arial Rounded MT Bold" pitchFamily="34" charset="0"/>
              </a:rPr>
              <a:t>	from the MediaLit Kit © 2000 Center for Media Literacy, www.medialit.org </a:t>
            </a:r>
          </a:p>
        </p:txBody>
      </p:sp>
      <p:pic>
        <p:nvPicPr>
          <p:cNvPr id="18436" name="Picture 4" descr="MMj02838740000[1]"/>
          <p:cNvPicPr>
            <a:picLocks noChangeAspect="1" noChangeArrowheads="1" noCrop="1"/>
          </p:cNvPicPr>
          <p:nvPr/>
        </p:nvPicPr>
        <p:blipFill>
          <a:blip r:embed="rId3"/>
          <a:srcRect/>
          <a:stretch>
            <a:fillRect/>
          </a:stretch>
        </p:blipFill>
        <p:spPr bwMode="auto">
          <a:xfrm>
            <a:off x="7758085" y="5167312"/>
            <a:ext cx="1004915" cy="14620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514" name="Rectangle 2"/>
          <p:cNvSpPr>
            <a:spLocks noGrp="1" noChangeArrowheads="1"/>
          </p:cNvSpPr>
          <p:nvPr>
            <p:ph type="title"/>
          </p:nvPr>
        </p:nvSpPr>
        <p:spPr>
          <a:xfrm>
            <a:off x="133350" y="228600"/>
            <a:ext cx="8020050" cy="1981200"/>
          </a:xfrm>
        </p:spPr>
        <p:txBody>
          <a:bodyPr/>
          <a:lstStyle/>
          <a:p>
            <a:pPr>
              <a:defRPr/>
            </a:pPr>
            <a:r>
              <a:rPr lang="en-US" sz="3200" b="1" dirty="0" smtClean="0">
                <a:latin typeface="Arial" charset="0"/>
                <a:cs typeface="Times New Roman" pitchFamily="18" charset="0"/>
              </a:rPr>
              <a:t>Part of Media Literacy is examining how we use media daily!</a:t>
            </a:r>
            <a:br>
              <a:rPr lang="en-US" sz="3200" b="1" dirty="0" smtClean="0">
                <a:latin typeface="Arial" charset="0"/>
                <a:cs typeface="Times New Roman" pitchFamily="18" charset="0"/>
              </a:rPr>
            </a:br>
            <a:r>
              <a:rPr lang="en-US" sz="3200" b="1" dirty="0" smtClean="0">
                <a:latin typeface="Arial" charset="0"/>
                <a:cs typeface="Times New Roman" pitchFamily="18" charset="0"/>
              </a:rPr>
              <a:t/>
            </a:r>
            <a:br>
              <a:rPr lang="en-US" sz="3200" b="1" dirty="0" smtClean="0">
                <a:latin typeface="Arial" charset="0"/>
                <a:cs typeface="Times New Roman" pitchFamily="18" charset="0"/>
              </a:rPr>
            </a:br>
            <a:r>
              <a:rPr lang="en-US" sz="3200" b="1" dirty="0" smtClean="0">
                <a:latin typeface="Arial" charset="0"/>
                <a:cs typeface="Times New Roman" pitchFamily="18" charset="0"/>
              </a:rPr>
              <a:t>Use Habits and Program Formats</a:t>
            </a:r>
            <a:r>
              <a:rPr lang="en-US" sz="4000" b="1" dirty="0" smtClean="0"/>
              <a:t> </a:t>
            </a:r>
          </a:p>
        </p:txBody>
      </p:sp>
      <p:sp>
        <p:nvSpPr>
          <p:cNvPr id="448515" name="Rectangle 3"/>
          <p:cNvSpPr>
            <a:spLocks noGrp="1" noChangeArrowheads="1"/>
          </p:cNvSpPr>
          <p:nvPr>
            <p:ph type="body" idx="1"/>
          </p:nvPr>
        </p:nvSpPr>
        <p:spPr>
          <a:xfrm>
            <a:off x="152400" y="2395538"/>
            <a:ext cx="7620000" cy="3852862"/>
          </a:xfrm>
        </p:spPr>
        <p:txBody>
          <a:bodyPr/>
          <a:lstStyle/>
          <a:p>
            <a:pPr marL="609600" indent="-609600">
              <a:defRPr/>
            </a:pPr>
            <a:r>
              <a:rPr lang="en-US" sz="2800" b="1" dirty="0" smtClean="0">
                <a:latin typeface="Arial" charset="0"/>
                <a:cs typeface="Times New Roman" pitchFamily="18" charset="0"/>
              </a:rPr>
              <a:t>How much time do I use media?</a:t>
            </a:r>
            <a:endParaRPr lang="en-US" sz="2000" b="1" dirty="0" smtClean="0">
              <a:latin typeface="Arial" charset="0"/>
            </a:endParaRPr>
          </a:p>
          <a:p>
            <a:pPr marL="609600" indent="-609600">
              <a:defRPr/>
            </a:pPr>
            <a:r>
              <a:rPr lang="en-US" sz="2800" b="1" dirty="0" smtClean="0">
                <a:latin typeface="Arial" charset="0"/>
                <a:cs typeface="Times New Roman" pitchFamily="18" charset="0"/>
              </a:rPr>
              <a:t>Does it affect my health?</a:t>
            </a:r>
          </a:p>
          <a:p>
            <a:pPr marL="609600" indent="-609600">
              <a:defRPr/>
            </a:pPr>
            <a:r>
              <a:rPr lang="en-US" sz="2800" b="1" dirty="0" smtClean="0">
                <a:latin typeface="Arial" charset="0"/>
                <a:cs typeface="Times New Roman" pitchFamily="18" charset="0"/>
              </a:rPr>
              <a:t>Does it affect my relationships?</a:t>
            </a:r>
          </a:p>
          <a:p>
            <a:pPr marL="609600" indent="-609600">
              <a:defRPr/>
            </a:pPr>
            <a:r>
              <a:rPr lang="en-US" sz="2800" b="1" dirty="0" smtClean="0">
                <a:latin typeface="Arial" charset="0"/>
                <a:cs typeface="Times New Roman" pitchFamily="18" charset="0"/>
              </a:rPr>
              <a:t>Does it affect my buying choices? </a:t>
            </a:r>
          </a:p>
          <a:p>
            <a:pPr marL="609600" indent="-609600">
              <a:buFont typeface="Monotype Sorts" pitchFamily="2" charset="2"/>
              <a:buNone/>
              <a:defRPr/>
            </a:pPr>
            <a:endParaRPr lang="en-US" sz="2800" b="1" dirty="0" smtClean="0">
              <a:latin typeface="Arial" charset="0"/>
              <a:cs typeface="Times New Roman" pitchFamily="18" charset="0"/>
            </a:endParaRPr>
          </a:p>
        </p:txBody>
      </p:sp>
      <p:pic>
        <p:nvPicPr>
          <p:cNvPr id="26628" name="Picture 4" descr="so01850_"/>
          <p:cNvPicPr>
            <a:picLocks noChangeAspect="1" noChangeArrowheads="1"/>
          </p:cNvPicPr>
          <p:nvPr/>
        </p:nvPicPr>
        <p:blipFill>
          <a:blip r:embed="rId2"/>
          <a:srcRect/>
          <a:stretch>
            <a:fillRect/>
          </a:stretch>
        </p:blipFill>
        <p:spPr bwMode="auto">
          <a:xfrm>
            <a:off x="5791200" y="4491038"/>
            <a:ext cx="3200400" cy="229076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5"/>
          <p:cNvSpPr>
            <a:spLocks noChangeArrowheads="1"/>
          </p:cNvSpPr>
          <p:nvPr/>
        </p:nvSpPr>
        <p:spPr bwMode="auto">
          <a:xfrm>
            <a:off x="457200" y="3124200"/>
            <a:ext cx="8686800" cy="579438"/>
          </a:xfrm>
          <a:prstGeom prst="rect">
            <a:avLst/>
          </a:prstGeom>
          <a:noFill/>
          <a:ln w="9525">
            <a:noFill/>
            <a:miter lim="800000"/>
            <a:headEnd/>
            <a:tailEnd/>
          </a:ln>
        </p:spPr>
        <p:txBody>
          <a:bodyPr>
            <a:spAutoFit/>
          </a:bodyPr>
          <a:lstStyle/>
          <a:p>
            <a:pPr algn="l">
              <a:lnSpc>
                <a:spcPct val="100000"/>
              </a:lnSpc>
              <a:spcBef>
                <a:spcPct val="0"/>
              </a:spcBef>
              <a:buSzTx/>
            </a:pPr>
            <a:r>
              <a:rPr lang="en-US" sz="3200" i="0" dirty="0">
                <a:solidFill>
                  <a:srgbClr val="FFCC18"/>
                </a:solidFill>
              </a:rPr>
              <a:t>  </a:t>
            </a:r>
            <a:endParaRPr lang="en-US" sz="2800" i="0" dirty="0">
              <a:solidFill>
                <a:srgbClr val="FFCC18"/>
              </a:solidFill>
            </a:endParaRPr>
          </a:p>
        </p:txBody>
      </p:sp>
      <p:sp>
        <p:nvSpPr>
          <p:cNvPr id="98307" name="Text Box 6"/>
          <p:cNvSpPr txBox="1">
            <a:spLocks noChangeArrowheads="1"/>
          </p:cNvSpPr>
          <p:nvPr/>
        </p:nvSpPr>
        <p:spPr bwMode="auto">
          <a:xfrm>
            <a:off x="152400" y="1066800"/>
            <a:ext cx="8839200" cy="5638800"/>
          </a:xfrm>
          <a:prstGeom prst="rect">
            <a:avLst/>
          </a:prstGeom>
          <a:noFill/>
          <a:ln w="9525">
            <a:noFill/>
            <a:miter lim="800000"/>
            <a:headEnd/>
            <a:tailEnd/>
          </a:ln>
        </p:spPr>
        <p:txBody>
          <a:bodyPr/>
          <a:lstStyle/>
          <a:p>
            <a:pPr algn="l">
              <a:lnSpc>
                <a:spcPct val="100000"/>
              </a:lnSpc>
              <a:spcBef>
                <a:spcPct val="50000"/>
              </a:spcBef>
              <a:buClrTx/>
              <a:buSzTx/>
              <a:buFont typeface="Wingdings" pitchFamily="2" charset="2"/>
              <a:buChar char="q"/>
            </a:pPr>
            <a:r>
              <a:rPr lang="en-US" i="0" dirty="0"/>
              <a:t> Shows peoples’ emotions and internal dialogue to create </a:t>
            </a:r>
            <a:br>
              <a:rPr lang="en-US" i="0" dirty="0"/>
            </a:br>
            <a:r>
              <a:rPr lang="en-US" i="0" dirty="0"/>
              <a:t>     empathy with others and their situations</a:t>
            </a:r>
          </a:p>
          <a:p>
            <a:pPr algn="l">
              <a:buClr>
                <a:schemeClr val="tx1"/>
              </a:buClr>
              <a:buSzTx/>
              <a:buFont typeface="Wingdings" pitchFamily="2" charset="2"/>
              <a:buChar char="q"/>
            </a:pPr>
            <a:r>
              <a:rPr lang="en-US" i="0" dirty="0" smtClean="0"/>
              <a:t> Demonstrates </a:t>
            </a:r>
            <a:r>
              <a:rPr lang="en-US" i="0" dirty="0"/>
              <a:t>abstract concepts and  processes visually </a:t>
            </a:r>
            <a:r>
              <a:rPr lang="en-US" i="0" dirty="0" smtClean="0"/>
              <a:t> </a:t>
            </a:r>
            <a:br>
              <a:rPr lang="en-US" i="0" dirty="0" smtClean="0"/>
            </a:br>
            <a:r>
              <a:rPr lang="en-US" i="0" dirty="0" smtClean="0"/>
              <a:t>     through </a:t>
            </a:r>
            <a:r>
              <a:rPr lang="en-US" i="0" dirty="0"/>
              <a:t>a variety of effects</a:t>
            </a:r>
          </a:p>
          <a:p>
            <a:pPr algn="l">
              <a:lnSpc>
                <a:spcPct val="100000"/>
              </a:lnSpc>
              <a:spcBef>
                <a:spcPct val="50000"/>
              </a:spcBef>
              <a:buClrTx/>
              <a:buSzTx/>
              <a:buFont typeface="Wingdings" pitchFamily="2" charset="2"/>
              <a:buChar char="q"/>
            </a:pPr>
            <a:r>
              <a:rPr lang="en-US" i="0" dirty="0"/>
              <a:t> Can improve literacy skills in native and other languages</a:t>
            </a:r>
          </a:p>
          <a:p>
            <a:pPr algn="l">
              <a:lnSpc>
                <a:spcPct val="100000"/>
              </a:lnSpc>
              <a:spcBef>
                <a:spcPct val="50000"/>
              </a:spcBef>
              <a:buClrTx/>
              <a:buSzTx/>
              <a:buFont typeface="Wingdings" pitchFamily="2" charset="2"/>
              <a:buChar char="q"/>
            </a:pPr>
            <a:r>
              <a:rPr lang="en-US" i="0" dirty="0"/>
              <a:t> Exposes children to the outside world by showing other </a:t>
            </a:r>
            <a:br>
              <a:rPr lang="en-US" i="0" dirty="0"/>
            </a:br>
            <a:r>
              <a:rPr lang="en-US" i="0" dirty="0"/>
              <a:t>    cultures, the world of nature, scientific, medical, and </a:t>
            </a:r>
            <a:br>
              <a:rPr lang="en-US" i="0" dirty="0"/>
            </a:br>
            <a:r>
              <a:rPr lang="en-US" i="0" dirty="0"/>
              <a:t>    historical knowledge/ discoveries</a:t>
            </a:r>
          </a:p>
          <a:p>
            <a:pPr algn="l">
              <a:spcBef>
                <a:spcPct val="50000"/>
              </a:spcBef>
              <a:buClr>
                <a:schemeClr val="tx1"/>
              </a:buClr>
              <a:buSzTx/>
              <a:buFont typeface="Wingdings" pitchFamily="2" charset="2"/>
              <a:buChar char="q"/>
            </a:pPr>
            <a:r>
              <a:rPr lang="en-US" i="0" dirty="0"/>
              <a:t> Shows children examples of our political</a:t>
            </a:r>
            <a:br>
              <a:rPr lang="en-US" i="0" dirty="0"/>
            </a:br>
            <a:r>
              <a:rPr lang="en-US" i="0" dirty="0"/>
              <a:t>     process and that of other countries</a:t>
            </a:r>
          </a:p>
          <a:p>
            <a:pPr algn="l">
              <a:buClr>
                <a:schemeClr val="tx1"/>
              </a:buClr>
              <a:buSzTx/>
              <a:buFont typeface="Wingdings" pitchFamily="2" charset="2"/>
              <a:buChar char="q"/>
            </a:pPr>
            <a:r>
              <a:rPr lang="en-US" i="0" dirty="0" smtClean="0"/>
              <a:t> Enhances </a:t>
            </a:r>
            <a:r>
              <a:rPr lang="en-US" i="0" dirty="0"/>
              <a:t>career awareness</a:t>
            </a:r>
          </a:p>
          <a:p>
            <a:pPr algn="l">
              <a:buClr>
                <a:schemeClr val="tx1"/>
              </a:buClr>
              <a:buSzTx/>
              <a:buFont typeface="Wingdings" pitchFamily="2" charset="2"/>
              <a:buChar char="q"/>
            </a:pPr>
            <a:r>
              <a:rPr lang="en-US" i="0" dirty="0" smtClean="0"/>
              <a:t> Can </a:t>
            </a:r>
            <a:r>
              <a:rPr lang="en-US" i="0" dirty="0"/>
              <a:t>inspire children to become a positive </a:t>
            </a:r>
            <a:br>
              <a:rPr lang="en-US" i="0" dirty="0"/>
            </a:br>
            <a:r>
              <a:rPr lang="en-US" i="0" dirty="0" smtClean="0"/>
              <a:t>    force </a:t>
            </a:r>
            <a:r>
              <a:rPr lang="en-US" i="0" dirty="0"/>
              <a:t>in the world</a:t>
            </a:r>
          </a:p>
          <a:p>
            <a:endParaRPr lang="en-US" i="0" dirty="0"/>
          </a:p>
          <a:p>
            <a:pPr algn="l">
              <a:spcBef>
                <a:spcPct val="50000"/>
              </a:spcBef>
              <a:buFont typeface="Wingdings" pitchFamily="2" charset="2"/>
              <a:buChar char="§"/>
            </a:pPr>
            <a:endParaRPr lang="en-US" i="0" dirty="0"/>
          </a:p>
          <a:p>
            <a:pPr algn="l">
              <a:lnSpc>
                <a:spcPct val="100000"/>
              </a:lnSpc>
              <a:spcBef>
                <a:spcPct val="50000"/>
              </a:spcBef>
              <a:buClrTx/>
              <a:buSzTx/>
              <a:buFontTx/>
              <a:buNone/>
            </a:pPr>
            <a:endParaRPr lang="en-US" sz="1800" i="0" dirty="0">
              <a:solidFill>
                <a:srgbClr val="FFCC18"/>
              </a:solidFill>
            </a:endParaRPr>
          </a:p>
        </p:txBody>
      </p:sp>
      <p:sp>
        <p:nvSpPr>
          <p:cNvPr id="98308" name="Text Box 9"/>
          <p:cNvSpPr txBox="1">
            <a:spLocks noChangeArrowheads="1"/>
          </p:cNvSpPr>
          <p:nvPr/>
        </p:nvSpPr>
        <p:spPr bwMode="auto">
          <a:xfrm>
            <a:off x="304800" y="57150"/>
            <a:ext cx="8305800" cy="857250"/>
          </a:xfrm>
          <a:prstGeom prst="rect">
            <a:avLst/>
          </a:prstGeom>
          <a:noFill/>
          <a:ln w="57150" cmpd="thinThick" algn="ctr">
            <a:noFill/>
            <a:miter lim="800000"/>
            <a:headEnd type="none" w="sm" len="sm"/>
            <a:tailEnd type="none" w="lg" len="med"/>
          </a:ln>
        </p:spPr>
        <p:txBody>
          <a:bodyPr lIns="90488" tIns="44450" rIns="90488" bIns="44450">
            <a:spAutoFit/>
          </a:bodyPr>
          <a:lstStyle/>
          <a:p>
            <a:pPr marL="342900" indent="-342900" algn="l">
              <a:spcBef>
                <a:spcPct val="50000"/>
              </a:spcBef>
            </a:pPr>
            <a:r>
              <a:rPr lang="en-US" sz="2800" i="0" dirty="0" smtClean="0">
                <a:solidFill>
                  <a:schemeClr val="tx2"/>
                </a:solidFill>
              </a:rPr>
              <a:t>Positive </a:t>
            </a:r>
            <a:r>
              <a:rPr lang="en-US" sz="2800" i="0" dirty="0">
                <a:solidFill>
                  <a:schemeClr val="tx2"/>
                </a:solidFill>
              </a:rPr>
              <a:t>Effects of Some Forms </a:t>
            </a:r>
            <a:r>
              <a:rPr lang="en-US" sz="2800" i="0" dirty="0" smtClean="0">
                <a:solidFill>
                  <a:schemeClr val="tx2"/>
                </a:solidFill>
              </a:rPr>
              <a:t>of </a:t>
            </a:r>
            <a:r>
              <a:rPr lang="en-US" sz="2800" i="0" dirty="0">
                <a:solidFill>
                  <a:schemeClr val="tx2"/>
                </a:solidFill>
              </a:rPr>
              <a:t>Media Exposure on Children</a:t>
            </a:r>
          </a:p>
        </p:txBody>
      </p:sp>
      <p:pic>
        <p:nvPicPr>
          <p:cNvPr id="98309" name="Picture 10" descr="MCj02328920000[1]"/>
          <p:cNvPicPr>
            <a:picLocks noChangeAspect="1" noChangeArrowheads="1"/>
          </p:cNvPicPr>
          <p:nvPr/>
        </p:nvPicPr>
        <p:blipFill>
          <a:blip r:embed="rId2"/>
          <a:srcRect/>
          <a:stretch>
            <a:fillRect/>
          </a:stretch>
        </p:blipFill>
        <p:spPr bwMode="auto">
          <a:xfrm>
            <a:off x="6934200" y="4114800"/>
            <a:ext cx="1838325" cy="2590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7188" name="Rectangle 4"/>
          <p:cNvSpPr>
            <a:spLocks noChangeArrowheads="1"/>
          </p:cNvSpPr>
          <p:nvPr/>
        </p:nvSpPr>
        <p:spPr bwMode="auto">
          <a:xfrm>
            <a:off x="0" y="533400"/>
            <a:ext cx="8991600" cy="914400"/>
          </a:xfrm>
          <a:prstGeom prst="rect">
            <a:avLst/>
          </a:prstGeom>
          <a:noFill/>
          <a:ln w="12700">
            <a:noFill/>
            <a:miter lim="800000"/>
            <a:headEnd/>
            <a:tailEnd/>
          </a:ln>
          <a:effectLst>
            <a:outerShdw dist="35921" dir="2700000" algn="ctr" rotWithShape="0">
              <a:srgbClr val="000000"/>
            </a:outerShdw>
          </a:effectLst>
        </p:spPr>
        <p:txBody>
          <a:bodyPr lIns="90488" tIns="44450" rIns="90488" bIns="44450" anchor="ctr"/>
          <a:lstStyle/>
          <a:p>
            <a:pPr algn="l">
              <a:lnSpc>
                <a:spcPct val="100000"/>
              </a:lnSpc>
              <a:spcBef>
                <a:spcPct val="0"/>
              </a:spcBef>
              <a:buClrTx/>
              <a:buSzTx/>
              <a:buFontTx/>
              <a:buNone/>
              <a:defRPr/>
            </a:pPr>
            <a:r>
              <a:rPr lang="en-US" sz="3200" i="0" dirty="0">
                <a:solidFill>
                  <a:schemeClr val="tx2"/>
                </a:solidFill>
              </a:rPr>
              <a:t>Possible Negative Effects </a:t>
            </a:r>
            <a:br>
              <a:rPr lang="en-US" sz="3200" i="0" dirty="0">
                <a:solidFill>
                  <a:schemeClr val="tx2"/>
                </a:solidFill>
              </a:rPr>
            </a:br>
            <a:r>
              <a:rPr lang="en-US" sz="3200" i="0" dirty="0">
                <a:solidFill>
                  <a:schemeClr val="tx2"/>
                </a:solidFill>
              </a:rPr>
              <a:t>of Some Forms of Media Exposure</a:t>
            </a:r>
            <a:br>
              <a:rPr lang="en-US" sz="3200" i="0" dirty="0">
                <a:solidFill>
                  <a:schemeClr val="tx2"/>
                </a:solidFill>
              </a:rPr>
            </a:br>
            <a:r>
              <a:rPr lang="en-US" sz="3200" i="0" dirty="0">
                <a:solidFill>
                  <a:schemeClr val="tx2"/>
                </a:solidFill>
              </a:rPr>
              <a:t> on Children</a:t>
            </a:r>
            <a:r>
              <a:rPr lang="en-US" sz="4000" b="0" i="0" dirty="0">
                <a:solidFill>
                  <a:schemeClr val="tx2"/>
                </a:solidFill>
                <a:latin typeface="Times New Roman" pitchFamily="18" charset="0"/>
              </a:rPr>
              <a:t>  </a:t>
            </a:r>
          </a:p>
        </p:txBody>
      </p:sp>
      <p:sp>
        <p:nvSpPr>
          <p:cNvPr id="97283" name="Text Box 5"/>
          <p:cNvSpPr txBox="1">
            <a:spLocks noChangeArrowheads="1"/>
          </p:cNvSpPr>
          <p:nvPr/>
        </p:nvSpPr>
        <p:spPr bwMode="auto">
          <a:xfrm>
            <a:off x="0" y="2125663"/>
            <a:ext cx="8458200" cy="4632550"/>
          </a:xfrm>
          <a:prstGeom prst="rect">
            <a:avLst/>
          </a:prstGeom>
          <a:noFill/>
          <a:ln w="57150" cmpd="thinThick" algn="ctr">
            <a:noFill/>
            <a:miter lim="800000"/>
            <a:headEnd type="none" w="sm" len="sm"/>
            <a:tailEnd type="none" w="lg" len="med"/>
          </a:ln>
        </p:spPr>
        <p:txBody>
          <a:bodyPr lIns="90488" tIns="44450" rIns="90488" bIns="44450">
            <a:spAutoFit/>
          </a:bodyPr>
          <a:lstStyle/>
          <a:p>
            <a:pPr marL="342900" indent="-342900" algn="l">
              <a:spcBef>
                <a:spcPct val="50000"/>
              </a:spcBef>
              <a:buFont typeface="Wingdings" pitchFamily="2" charset="2"/>
              <a:buChar char="q"/>
            </a:pPr>
            <a:r>
              <a:rPr lang="en-US" i="0" dirty="0"/>
              <a:t>Weight Issues- due to sedentary media habits, food advertising, poor nutrition, distorted body image</a:t>
            </a:r>
          </a:p>
          <a:p>
            <a:pPr marL="342900" indent="-342900" algn="l">
              <a:spcBef>
                <a:spcPct val="50000"/>
              </a:spcBef>
              <a:buFont typeface="Wingdings" pitchFamily="2" charset="2"/>
              <a:buChar char="q"/>
            </a:pPr>
            <a:r>
              <a:rPr lang="en-US" i="0" dirty="0"/>
              <a:t>Fear- Caused by exposure to scary, violent, or </a:t>
            </a:r>
            <a:br>
              <a:rPr lang="en-US" i="0" dirty="0"/>
            </a:br>
            <a:r>
              <a:rPr lang="en-US" i="0" dirty="0"/>
              <a:t>horrific images either from realistic or </a:t>
            </a:r>
            <a:br>
              <a:rPr lang="en-US" i="0" dirty="0"/>
            </a:br>
            <a:r>
              <a:rPr lang="en-US" i="0" dirty="0"/>
              <a:t>fictional media productions </a:t>
            </a:r>
          </a:p>
          <a:p>
            <a:pPr marL="342900" indent="-342900" algn="l">
              <a:spcBef>
                <a:spcPct val="50000"/>
              </a:spcBef>
              <a:buFont typeface="Wingdings" pitchFamily="2" charset="2"/>
              <a:buChar char="q"/>
            </a:pPr>
            <a:r>
              <a:rPr lang="en-US" i="0" dirty="0"/>
              <a:t>Violence-  Possible desensitization to violence, increased aggression, and  viewing violence </a:t>
            </a:r>
            <a:br>
              <a:rPr lang="en-US" i="0" dirty="0"/>
            </a:br>
            <a:r>
              <a:rPr lang="en-US" i="0" dirty="0"/>
              <a:t>as a problem solving method </a:t>
            </a:r>
          </a:p>
          <a:p>
            <a:pPr marL="342900" indent="-342900" algn="l">
              <a:spcBef>
                <a:spcPct val="50000"/>
              </a:spcBef>
              <a:buFont typeface="Wingdings" pitchFamily="2" charset="2"/>
              <a:buChar char="q"/>
            </a:pPr>
            <a:r>
              <a:rPr lang="en-US" i="0" dirty="0"/>
              <a:t>Stereotypes- one dimensional representations of people or </a:t>
            </a:r>
            <a:r>
              <a:rPr lang="en-US" i="0" dirty="0" smtClean="0"/>
              <a:t>situations, lack </a:t>
            </a:r>
            <a:r>
              <a:rPr lang="en-US" i="0" dirty="0"/>
              <a:t>of </a:t>
            </a:r>
            <a:r>
              <a:rPr lang="en-US" i="0" dirty="0" smtClean="0"/>
              <a:t>representation involving</a:t>
            </a:r>
            <a:r>
              <a:rPr lang="en-US" i="0" dirty="0"/>
              <a:t>, race, culture, religion, etc.  can lead to stereotypical </a:t>
            </a:r>
            <a:r>
              <a:rPr lang="en-US" i="0" dirty="0" smtClean="0"/>
              <a:t>judgments/ </a:t>
            </a:r>
            <a:r>
              <a:rPr lang="en-US" i="0" dirty="0"/>
              <a:t>profiling behavior on part of viewer</a:t>
            </a:r>
          </a:p>
        </p:txBody>
      </p:sp>
      <p:pic>
        <p:nvPicPr>
          <p:cNvPr id="97284" name="Picture 6" descr="MPj04096230000[1]">
            <a:hlinkClick r:id="rId2" action="ppaction://hlinkfile"/>
          </p:cNvPr>
          <p:cNvPicPr>
            <a:picLocks noChangeAspect="1" noChangeArrowheads="1"/>
          </p:cNvPicPr>
          <p:nvPr/>
        </p:nvPicPr>
        <p:blipFill>
          <a:blip r:embed="rId3"/>
          <a:srcRect/>
          <a:stretch>
            <a:fillRect/>
          </a:stretch>
        </p:blipFill>
        <p:spPr bwMode="auto">
          <a:xfrm>
            <a:off x="7086600" y="152400"/>
            <a:ext cx="1828800" cy="1828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4354" name="Rectangle 2"/>
          <p:cNvSpPr>
            <a:spLocks noGrp="1" noChangeArrowheads="1"/>
          </p:cNvSpPr>
          <p:nvPr>
            <p:ph type="title"/>
          </p:nvPr>
        </p:nvSpPr>
        <p:spPr/>
        <p:txBody>
          <a:bodyPr/>
          <a:lstStyle/>
          <a:p>
            <a:pPr>
              <a:defRPr/>
            </a:pPr>
            <a:r>
              <a:rPr lang="en-US" dirty="0" smtClean="0"/>
              <a:t>Stereotypes in the Media</a:t>
            </a:r>
          </a:p>
        </p:txBody>
      </p:sp>
      <p:sp>
        <p:nvSpPr>
          <p:cNvPr id="484355" name="Rectangle 3"/>
          <p:cNvSpPr>
            <a:spLocks noGrp="1" noChangeArrowheads="1"/>
          </p:cNvSpPr>
          <p:nvPr>
            <p:ph type="body" idx="1"/>
          </p:nvPr>
        </p:nvSpPr>
        <p:spPr/>
        <p:txBody>
          <a:bodyPr/>
          <a:lstStyle/>
          <a:p>
            <a:pPr marL="609600" indent="-609600">
              <a:buFont typeface="Wingdings" pitchFamily="2" charset="2"/>
              <a:buNone/>
              <a:defRPr/>
            </a:pPr>
            <a:r>
              <a:rPr lang="en-US" dirty="0" smtClean="0"/>
              <a:t>In your small group, take a few minutes to brainstorm what a scientist looks like.</a:t>
            </a:r>
          </a:p>
          <a:p>
            <a:pPr marL="609600" indent="-609600">
              <a:buFont typeface="Wingdings" pitchFamily="2" charset="2"/>
              <a:buNone/>
              <a:defRPr/>
            </a:pPr>
            <a:r>
              <a:rPr lang="en-US" dirty="0" smtClean="0"/>
              <a:t>Be prepared to share your list of ideas.</a:t>
            </a:r>
          </a:p>
        </p:txBody>
      </p:sp>
      <p:pic>
        <p:nvPicPr>
          <p:cNvPr id="91140" name="Picture 4" descr="MCBD07818_0000[1]"/>
          <p:cNvPicPr>
            <a:picLocks noChangeAspect="1" noChangeArrowheads="1"/>
          </p:cNvPicPr>
          <p:nvPr/>
        </p:nvPicPr>
        <p:blipFill>
          <a:blip r:embed="rId2"/>
          <a:srcRect/>
          <a:stretch>
            <a:fillRect/>
          </a:stretch>
        </p:blipFill>
        <p:spPr bwMode="auto">
          <a:xfrm>
            <a:off x="4056063" y="4040188"/>
            <a:ext cx="2039937" cy="2513012"/>
          </a:xfrm>
          <a:prstGeom prst="rect">
            <a:avLst/>
          </a:prstGeom>
          <a:noFill/>
          <a:ln w="9525">
            <a:noFill/>
            <a:miter lim="800000"/>
            <a:headEnd/>
            <a:tailEnd/>
          </a:ln>
        </p:spPr>
      </p:pic>
      <p:pic>
        <p:nvPicPr>
          <p:cNvPr id="91141" name="Picture 5" descr="MCj02346250000[1]"/>
          <p:cNvPicPr>
            <a:picLocks noChangeAspect="1" noChangeArrowheads="1"/>
          </p:cNvPicPr>
          <p:nvPr/>
        </p:nvPicPr>
        <p:blipFill>
          <a:blip r:embed="rId3"/>
          <a:srcRect/>
          <a:stretch>
            <a:fillRect/>
          </a:stretch>
        </p:blipFill>
        <p:spPr bwMode="auto">
          <a:xfrm>
            <a:off x="4495800" y="5124450"/>
            <a:ext cx="1143000" cy="1104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a:xfrm>
            <a:off x="838200" y="304800"/>
            <a:ext cx="7715250" cy="914400"/>
          </a:xfrm>
        </p:spPr>
        <p:txBody>
          <a:bodyPr/>
          <a:lstStyle/>
          <a:p>
            <a:pPr algn="ctr">
              <a:defRPr/>
            </a:pPr>
            <a:r>
              <a:rPr lang="en-US" sz="2800" b="1" dirty="0" smtClean="0">
                <a:latin typeface="Arial" charset="0"/>
              </a:rPr>
              <a:t>A Sample Media Literacy Assignment:</a:t>
            </a:r>
            <a:br>
              <a:rPr lang="en-US" sz="2800" b="1" dirty="0" smtClean="0">
                <a:latin typeface="Arial" charset="0"/>
              </a:rPr>
            </a:br>
            <a:r>
              <a:rPr lang="en-US" sz="2800" b="1" dirty="0" smtClean="0">
                <a:latin typeface="Arial" charset="0"/>
              </a:rPr>
              <a:t>Henry County Middle School Newscast Teaser Advertisement</a:t>
            </a:r>
          </a:p>
        </p:txBody>
      </p:sp>
      <p:sp>
        <p:nvSpPr>
          <p:cNvPr id="101379" name="Rectangle 3"/>
          <p:cNvSpPr>
            <a:spLocks noGrp="1" noChangeArrowheads="1"/>
          </p:cNvSpPr>
          <p:nvPr>
            <p:ph type="body" idx="1"/>
          </p:nvPr>
        </p:nvSpPr>
        <p:spPr>
          <a:xfrm>
            <a:off x="3200400" y="3429000"/>
            <a:ext cx="2438400" cy="1219200"/>
          </a:xfrm>
          <a:solidFill>
            <a:srgbClr val="00FF00"/>
          </a:solidFill>
          <a:ln w="28575">
            <a:solidFill>
              <a:schemeClr val="bg2"/>
            </a:solidFill>
          </a:ln>
        </p:spPr>
        <p:txBody>
          <a:bodyPr/>
          <a:lstStyle/>
          <a:p>
            <a:pPr>
              <a:lnSpc>
                <a:spcPct val="90000"/>
              </a:lnSpc>
              <a:buFont typeface="Wingdings" pitchFamily="2" charset="2"/>
              <a:buNone/>
            </a:pPr>
            <a:r>
              <a:rPr lang="en-US" sz="1800" b="1" dirty="0" smtClean="0">
                <a:solidFill>
                  <a:srgbClr val="0000CC"/>
                </a:solidFill>
                <a:effectLst/>
                <a:latin typeface="Arial" charset="0"/>
              </a:rPr>
              <a:t>School Newscast Teaser ad</a:t>
            </a:r>
          </a:p>
          <a:p>
            <a:pPr>
              <a:lnSpc>
                <a:spcPct val="90000"/>
              </a:lnSpc>
              <a:buFont typeface="Wingdings" pitchFamily="2" charset="2"/>
              <a:buNone/>
            </a:pPr>
            <a:r>
              <a:rPr lang="en-US" sz="1800" b="1" dirty="0" smtClean="0">
                <a:solidFill>
                  <a:srgbClr val="0000CC"/>
                </a:solidFill>
                <a:effectLst/>
                <a:latin typeface="Arial" charset="0"/>
              </a:rPr>
              <a:t>(Eg. Henry Co. Middle School )</a:t>
            </a:r>
          </a:p>
        </p:txBody>
      </p:sp>
      <p:sp>
        <p:nvSpPr>
          <p:cNvPr id="101380" name="Rectangle 11"/>
          <p:cNvSpPr>
            <a:spLocks noChangeArrowheads="1"/>
          </p:cNvSpPr>
          <p:nvPr/>
        </p:nvSpPr>
        <p:spPr bwMode="auto">
          <a:xfrm>
            <a:off x="6019800" y="1676400"/>
            <a:ext cx="2743200" cy="1143000"/>
          </a:xfrm>
          <a:prstGeom prst="rect">
            <a:avLst/>
          </a:prstGeom>
          <a:solidFill>
            <a:srgbClr val="FFFF00"/>
          </a:solidFill>
          <a:ln w="28575">
            <a:solidFill>
              <a:schemeClr val="bg2"/>
            </a:solidFill>
            <a:miter lim="800000"/>
            <a:headEnd/>
            <a:tailEnd/>
          </a:ln>
        </p:spPr>
        <p:txBody>
          <a:bodyPr lIns="90488" tIns="44450" rIns="90488" bIns="44450"/>
          <a:lstStyle/>
          <a:p>
            <a:pPr marL="342900" indent="-342900">
              <a:lnSpc>
                <a:spcPct val="100000"/>
              </a:lnSpc>
            </a:pPr>
            <a:r>
              <a:rPr lang="en-US" sz="1800" i="0" dirty="0">
                <a:solidFill>
                  <a:srgbClr val="0000CC"/>
                </a:solidFill>
              </a:rPr>
              <a:t>Looking at Satire</a:t>
            </a:r>
          </a:p>
          <a:p>
            <a:pPr marL="342900" indent="-342900">
              <a:lnSpc>
                <a:spcPct val="100000"/>
              </a:lnSpc>
            </a:pPr>
            <a:r>
              <a:rPr lang="en-US" sz="1800" i="0" dirty="0">
                <a:solidFill>
                  <a:srgbClr val="0000CC"/>
                </a:solidFill>
              </a:rPr>
              <a:t>Used spoofs of </a:t>
            </a:r>
          </a:p>
          <a:p>
            <a:pPr marL="342900" indent="-342900">
              <a:lnSpc>
                <a:spcPct val="100000"/>
              </a:lnSpc>
            </a:pPr>
            <a:r>
              <a:rPr lang="en-US" sz="1800" i="0" dirty="0">
                <a:solidFill>
                  <a:srgbClr val="0000CC"/>
                </a:solidFill>
              </a:rPr>
              <a:t>“Blair Witch” and “ER”</a:t>
            </a:r>
            <a:endParaRPr lang="en-US" sz="1600" i="0" dirty="0">
              <a:solidFill>
                <a:srgbClr val="0000CC"/>
              </a:solidFill>
            </a:endParaRPr>
          </a:p>
        </p:txBody>
      </p:sp>
      <p:sp>
        <p:nvSpPr>
          <p:cNvPr id="101381" name="Rectangle 12"/>
          <p:cNvSpPr>
            <a:spLocks noChangeArrowheads="1"/>
          </p:cNvSpPr>
          <p:nvPr/>
        </p:nvSpPr>
        <p:spPr bwMode="auto">
          <a:xfrm>
            <a:off x="6324600" y="5257800"/>
            <a:ext cx="2438400" cy="1219200"/>
          </a:xfrm>
          <a:prstGeom prst="rect">
            <a:avLst/>
          </a:prstGeom>
          <a:solidFill>
            <a:srgbClr val="FFFF00"/>
          </a:solidFill>
          <a:ln w="28575">
            <a:solidFill>
              <a:schemeClr val="bg2"/>
            </a:solidFill>
            <a:miter lim="800000"/>
            <a:headEnd/>
            <a:tailEnd/>
          </a:ln>
        </p:spPr>
        <p:txBody>
          <a:bodyPr lIns="90488" tIns="44450" rIns="90488" bIns="44450"/>
          <a:lstStyle/>
          <a:p>
            <a:pPr marL="342900" indent="-342900">
              <a:lnSpc>
                <a:spcPct val="100000"/>
              </a:lnSpc>
            </a:pPr>
            <a:r>
              <a:rPr lang="en-US" sz="1800" i="0" dirty="0">
                <a:solidFill>
                  <a:srgbClr val="0000CC"/>
                </a:solidFill>
              </a:rPr>
              <a:t>Explore question: “Why do News Programs advertise?”</a:t>
            </a:r>
            <a:endParaRPr lang="en-US" sz="1600" i="0" dirty="0">
              <a:solidFill>
                <a:srgbClr val="0000CC"/>
              </a:solidFill>
            </a:endParaRPr>
          </a:p>
        </p:txBody>
      </p:sp>
      <p:sp>
        <p:nvSpPr>
          <p:cNvPr id="101382" name="Rectangle 13"/>
          <p:cNvSpPr>
            <a:spLocks noChangeArrowheads="1"/>
          </p:cNvSpPr>
          <p:nvPr/>
        </p:nvSpPr>
        <p:spPr bwMode="auto">
          <a:xfrm>
            <a:off x="6324600" y="3505200"/>
            <a:ext cx="2286000" cy="1371600"/>
          </a:xfrm>
          <a:prstGeom prst="rect">
            <a:avLst/>
          </a:prstGeom>
          <a:solidFill>
            <a:srgbClr val="FF00FF"/>
          </a:solidFill>
          <a:ln w="28575">
            <a:solidFill>
              <a:schemeClr val="bg2"/>
            </a:solidFill>
            <a:miter lim="800000"/>
            <a:headEnd/>
            <a:tailEnd/>
          </a:ln>
        </p:spPr>
        <p:txBody>
          <a:bodyPr lIns="90488" tIns="44450" rIns="90488" bIns="44450"/>
          <a:lstStyle/>
          <a:p>
            <a:pPr marL="342900" indent="-342900">
              <a:lnSpc>
                <a:spcPct val="100000"/>
              </a:lnSpc>
            </a:pPr>
            <a:r>
              <a:rPr lang="en-US" sz="1600" i="0" dirty="0">
                <a:solidFill>
                  <a:srgbClr val="0000CC"/>
                </a:solidFill>
              </a:rPr>
              <a:t>Examine styles/formats of programs being satirized</a:t>
            </a:r>
          </a:p>
          <a:p>
            <a:pPr marL="342900" indent="-342900">
              <a:lnSpc>
                <a:spcPct val="100000"/>
              </a:lnSpc>
            </a:pPr>
            <a:r>
              <a:rPr lang="en-US" sz="1600" i="0" dirty="0">
                <a:solidFill>
                  <a:srgbClr val="0000CC"/>
                </a:solidFill>
              </a:rPr>
              <a:t>(eg.cinema veritae)</a:t>
            </a:r>
            <a:endParaRPr lang="en-US" sz="1400" i="0" dirty="0">
              <a:solidFill>
                <a:srgbClr val="0000CC"/>
              </a:solidFill>
            </a:endParaRPr>
          </a:p>
        </p:txBody>
      </p:sp>
      <p:sp>
        <p:nvSpPr>
          <p:cNvPr id="101383" name="Rectangle 14"/>
          <p:cNvSpPr>
            <a:spLocks noChangeArrowheads="1"/>
          </p:cNvSpPr>
          <p:nvPr/>
        </p:nvSpPr>
        <p:spPr bwMode="auto">
          <a:xfrm>
            <a:off x="685800" y="1676400"/>
            <a:ext cx="2133600" cy="1447800"/>
          </a:xfrm>
          <a:prstGeom prst="rect">
            <a:avLst/>
          </a:prstGeom>
          <a:solidFill>
            <a:srgbClr val="FFFF00"/>
          </a:solidFill>
          <a:ln w="28575">
            <a:solidFill>
              <a:schemeClr val="bg2"/>
            </a:solidFill>
            <a:miter lim="800000"/>
            <a:headEnd/>
            <a:tailEnd/>
          </a:ln>
        </p:spPr>
        <p:txBody>
          <a:bodyPr lIns="90488" tIns="44450" rIns="90488" bIns="44450"/>
          <a:lstStyle/>
          <a:p>
            <a:pPr marL="342900" indent="-342900">
              <a:lnSpc>
                <a:spcPct val="100000"/>
              </a:lnSpc>
            </a:pPr>
            <a:r>
              <a:rPr lang="en-US" sz="1800" i="0" dirty="0">
                <a:solidFill>
                  <a:srgbClr val="0000CC"/>
                </a:solidFill>
              </a:rPr>
              <a:t>Write Scripts  incorporating Persuasion Techniques </a:t>
            </a:r>
            <a:endParaRPr lang="en-US" sz="1600" i="0" dirty="0">
              <a:solidFill>
                <a:srgbClr val="0000CC"/>
              </a:solidFill>
            </a:endParaRPr>
          </a:p>
        </p:txBody>
      </p:sp>
      <p:sp>
        <p:nvSpPr>
          <p:cNvPr id="101384" name="Rectangle 15"/>
          <p:cNvSpPr>
            <a:spLocks noChangeArrowheads="1"/>
          </p:cNvSpPr>
          <p:nvPr/>
        </p:nvSpPr>
        <p:spPr bwMode="auto">
          <a:xfrm>
            <a:off x="838200" y="5105400"/>
            <a:ext cx="2286000" cy="1447800"/>
          </a:xfrm>
          <a:prstGeom prst="rect">
            <a:avLst/>
          </a:prstGeom>
          <a:solidFill>
            <a:srgbClr val="FFFF00"/>
          </a:solidFill>
          <a:ln w="28575">
            <a:solidFill>
              <a:schemeClr val="bg2"/>
            </a:solidFill>
            <a:miter lim="800000"/>
            <a:headEnd/>
            <a:tailEnd/>
          </a:ln>
        </p:spPr>
        <p:txBody>
          <a:bodyPr lIns="90488" tIns="44450" rIns="90488" bIns="44450"/>
          <a:lstStyle/>
          <a:p>
            <a:pPr marL="342900" indent="-342900">
              <a:lnSpc>
                <a:spcPct val="100000"/>
              </a:lnSpc>
            </a:pPr>
            <a:r>
              <a:rPr lang="en-US" sz="1800" i="0" dirty="0">
                <a:solidFill>
                  <a:srgbClr val="0000CC"/>
                </a:solidFill>
              </a:rPr>
              <a:t>Create ads using Persuasive Production Techniques </a:t>
            </a:r>
            <a:endParaRPr lang="en-US" sz="1600" i="0" dirty="0">
              <a:solidFill>
                <a:srgbClr val="0000CC"/>
              </a:solidFill>
            </a:endParaRPr>
          </a:p>
        </p:txBody>
      </p:sp>
      <p:sp>
        <p:nvSpPr>
          <p:cNvPr id="129040" name="Line 16"/>
          <p:cNvSpPr>
            <a:spLocks noChangeShapeType="1"/>
          </p:cNvSpPr>
          <p:nvPr/>
        </p:nvSpPr>
        <p:spPr bwMode="auto">
          <a:xfrm flipH="1" flipV="1">
            <a:off x="2895600" y="2133600"/>
            <a:ext cx="990600" cy="1066800"/>
          </a:xfrm>
          <a:prstGeom prst="line">
            <a:avLst/>
          </a:prstGeom>
          <a:noFill/>
          <a:ln w="12700">
            <a:noFill/>
            <a:round/>
            <a:headEnd/>
            <a:tailEnd type="triangle" w="med" len="med"/>
          </a:ln>
          <a:effectLst/>
        </p:spPr>
        <p:txBody>
          <a:bodyPr lIns="90488" tIns="44450" rIns="90488" bIns="44450"/>
          <a:lstStyle/>
          <a:p>
            <a:pPr>
              <a:defRPr/>
            </a:pPr>
            <a:endParaRPr lang="en-US" dirty="0">
              <a:effectLst>
                <a:outerShdw blurRad="38100" dist="38100" dir="2700000" algn="tl">
                  <a:srgbClr val="000000">
                    <a:alpha val="43137"/>
                  </a:srgbClr>
                </a:outerShdw>
              </a:effectLst>
            </a:endParaRPr>
          </a:p>
        </p:txBody>
      </p:sp>
      <p:sp>
        <p:nvSpPr>
          <p:cNvPr id="129052" name="Line 28"/>
          <p:cNvSpPr>
            <a:spLocks noChangeShapeType="1"/>
          </p:cNvSpPr>
          <p:nvPr/>
        </p:nvSpPr>
        <p:spPr bwMode="auto">
          <a:xfrm flipH="1" flipV="1">
            <a:off x="2895600" y="2133600"/>
            <a:ext cx="990600" cy="1066800"/>
          </a:xfrm>
          <a:prstGeom prst="line">
            <a:avLst/>
          </a:prstGeom>
          <a:noFill/>
          <a:ln w="12700">
            <a:noFill/>
            <a:round/>
            <a:headEnd/>
            <a:tailEnd type="triangle" w="med" len="med"/>
          </a:ln>
          <a:effectLst/>
        </p:spPr>
        <p:txBody>
          <a:bodyPr lIns="90488" tIns="44450" rIns="90488" bIns="44450"/>
          <a:lstStyle/>
          <a:p>
            <a:pPr>
              <a:defRPr/>
            </a:pPr>
            <a:endParaRPr lang="en-US" dirty="0">
              <a:effectLst>
                <a:outerShdw blurRad="38100" dist="38100" dir="2700000" algn="tl">
                  <a:srgbClr val="000000">
                    <a:alpha val="43137"/>
                  </a:srgbClr>
                </a:outerShdw>
              </a:effectLst>
            </a:endParaRPr>
          </a:p>
        </p:txBody>
      </p:sp>
      <p:sp>
        <p:nvSpPr>
          <p:cNvPr id="129053" name="Line 29"/>
          <p:cNvSpPr>
            <a:spLocks noChangeShapeType="1"/>
          </p:cNvSpPr>
          <p:nvPr/>
        </p:nvSpPr>
        <p:spPr bwMode="auto">
          <a:xfrm>
            <a:off x="2895600" y="2133600"/>
            <a:ext cx="0" cy="0"/>
          </a:xfrm>
          <a:prstGeom prst="line">
            <a:avLst/>
          </a:prstGeom>
          <a:noFill/>
          <a:ln w="12700">
            <a:noFill/>
            <a:round/>
            <a:headEnd/>
            <a:tailEnd type="triangle" w="med" len="med"/>
          </a:ln>
          <a:effectLst/>
        </p:spPr>
        <p:txBody>
          <a:bodyPr lIns="90488" tIns="44450" rIns="90488" bIns="44450"/>
          <a:lstStyle/>
          <a:p>
            <a:pPr>
              <a:defRPr/>
            </a:pPr>
            <a:endParaRPr lang="en-US" dirty="0">
              <a:effectLst>
                <a:outerShdw blurRad="38100" dist="38100" dir="2700000" algn="tl">
                  <a:srgbClr val="000000">
                    <a:alpha val="43137"/>
                  </a:srgbClr>
                </a:outerShdw>
              </a:effectLst>
            </a:endParaRPr>
          </a:p>
        </p:txBody>
      </p:sp>
      <p:sp>
        <p:nvSpPr>
          <p:cNvPr id="129056" name="Line 32"/>
          <p:cNvSpPr>
            <a:spLocks noChangeShapeType="1"/>
          </p:cNvSpPr>
          <p:nvPr/>
        </p:nvSpPr>
        <p:spPr bwMode="auto">
          <a:xfrm>
            <a:off x="2971800" y="2209800"/>
            <a:ext cx="762000" cy="838200"/>
          </a:xfrm>
          <a:prstGeom prst="line">
            <a:avLst/>
          </a:prstGeom>
          <a:noFill/>
          <a:ln w="12700">
            <a:noFill/>
            <a:round/>
            <a:headEnd/>
            <a:tailEnd type="triangle" w="med" len="med"/>
          </a:ln>
          <a:effectLst/>
        </p:spPr>
        <p:txBody>
          <a:bodyPr lIns="90488" tIns="44450" rIns="90488" bIns="44450"/>
          <a:lstStyle/>
          <a:p>
            <a:pPr>
              <a:defRPr/>
            </a:pPr>
            <a:endParaRPr lang="en-US" dirty="0">
              <a:effectLst>
                <a:outerShdw blurRad="38100" dist="38100" dir="2700000" algn="tl">
                  <a:srgbClr val="000000">
                    <a:alpha val="43137"/>
                  </a:srgbClr>
                </a:outerShdw>
              </a:effectLst>
            </a:endParaRPr>
          </a:p>
        </p:txBody>
      </p:sp>
      <p:sp>
        <p:nvSpPr>
          <p:cNvPr id="129059" name="Line 35"/>
          <p:cNvSpPr>
            <a:spLocks noChangeShapeType="1"/>
          </p:cNvSpPr>
          <p:nvPr/>
        </p:nvSpPr>
        <p:spPr bwMode="auto">
          <a:xfrm>
            <a:off x="3124200" y="2438400"/>
            <a:ext cx="0" cy="0"/>
          </a:xfrm>
          <a:prstGeom prst="line">
            <a:avLst/>
          </a:prstGeom>
          <a:noFill/>
          <a:ln w="76200">
            <a:solidFill>
              <a:srgbClr val="000000"/>
            </a:solidFill>
            <a:round/>
            <a:headEnd type="triangle" w="med" len="med"/>
            <a:tailEnd type="triangle" w="med" len="med"/>
          </a:ln>
          <a:effectLst/>
        </p:spPr>
        <p:txBody>
          <a:bodyPr lIns="90488" tIns="44450" rIns="90488" bIns="44450"/>
          <a:lstStyle/>
          <a:p>
            <a:pPr>
              <a:defRPr/>
            </a:pPr>
            <a:endParaRPr lang="en-US" dirty="0">
              <a:effectLst>
                <a:outerShdw blurRad="38100" dist="38100" dir="2700000" algn="tl">
                  <a:srgbClr val="000000">
                    <a:alpha val="43137"/>
                  </a:srgbClr>
                </a:outerShdw>
              </a:effectLst>
            </a:endParaRPr>
          </a:p>
        </p:txBody>
      </p:sp>
      <p:sp>
        <p:nvSpPr>
          <p:cNvPr id="129062" name="Line 38"/>
          <p:cNvSpPr>
            <a:spLocks noChangeShapeType="1"/>
          </p:cNvSpPr>
          <p:nvPr/>
        </p:nvSpPr>
        <p:spPr bwMode="auto">
          <a:xfrm>
            <a:off x="2897188" y="1982788"/>
            <a:ext cx="1069975" cy="1216025"/>
          </a:xfrm>
          <a:prstGeom prst="line">
            <a:avLst/>
          </a:prstGeom>
          <a:noFill/>
          <a:ln w="57150" cmpd="thickThin">
            <a:solidFill>
              <a:srgbClr val="FFFFFF"/>
            </a:solidFill>
            <a:round/>
            <a:headEnd type="triangle" w="lg" len="lg"/>
            <a:tailEnd type="oval" w="sm" len="sm"/>
          </a:ln>
          <a:effectLst/>
        </p:spPr>
        <p:txBody>
          <a:bodyPr lIns="90488" tIns="44450" rIns="90488" bIns="44450"/>
          <a:lstStyle/>
          <a:p>
            <a:pPr>
              <a:defRPr/>
            </a:pPr>
            <a:endParaRPr lang="en-US" dirty="0">
              <a:effectLst>
                <a:outerShdw blurRad="38100" dist="38100" dir="2700000" algn="tl">
                  <a:srgbClr val="000000">
                    <a:alpha val="43137"/>
                  </a:srgbClr>
                </a:outerShdw>
              </a:effectLst>
            </a:endParaRPr>
          </a:p>
        </p:txBody>
      </p:sp>
      <p:sp>
        <p:nvSpPr>
          <p:cNvPr id="129072" name="Line 48"/>
          <p:cNvSpPr>
            <a:spLocks noChangeShapeType="1"/>
          </p:cNvSpPr>
          <p:nvPr/>
        </p:nvSpPr>
        <p:spPr bwMode="auto">
          <a:xfrm>
            <a:off x="5791200" y="2057400"/>
            <a:ext cx="0" cy="0"/>
          </a:xfrm>
          <a:prstGeom prst="line">
            <a:avLst/>
          </a:prstGeom>
          <a:noFill/>
          <a:ln w="53975" cmpd="thickThin">
            <a:solidFill>
              <a:srgbClr val="FFFFFF"/>
            </a:solidFill>
            <a:round/>
            <a:headEnd type="triangle" w="lg" len="lg"/>
            <a:tailEnd type="oval" w="sm" len="sm"/>
          </a:ln>
          <a:effectLst/>
        </p:spPr>
        <p:txBody>
          <a:bodyPr lIns="90488" tIns="44450" rIns="90488" bIns="44450"/>
          <a:lstStyle/>
          <a:p>
            <a:pPr>
              <a:defRPr/>
            </a:pPr>
            <a:endParaRPr lang="en-US" dirty="0">
              <a:effectLst>
                <a:outerShdw blurRad="38100" dist="38100" dir="2700000" algn="tl">
                  <a:srgbClr val="000000">
                    <a:alpha val="43137"/>
                  </a:srgbClr>
                </a:outerShdw>
              </a:effectLst>
            </a:endParaRPr>
          </a:p>
        </p:txBody>
      </p:sp>
      <p:sp>
        <p:nvSpPr>
          <p:cNvPr id="129093" name="Line 69"/>
          <p:cNvSpPr>
            <a:spLocks noChangeShapeType="1"/>
          </p:cNvSpPr>
          <p:nvPr/>
        </p:nvSpPr>
        <p:spPr bwMode="auto">
          <a:xfrm flipH="1">
            <a:off x="4572000" y="2209800"/>
            <a:ext cx="1295400" cy="989013"/>
          </a:xfrm>
          <a:prstGeom prst="line">
            <a:avLst/>
          </a:prstGeom>
          <a:noFill/>
          <a:ln w="57150" cmpd="thickThin">
            <a:solidFill>
              <a:srgbClr val="FFFFFF"/>
            </a:solidFill>
            <a:round/>
            <a:headEnd type="triangle" w="lg" len="lg"/>
            <a:tailEnd type="oval" w="sm" len="sm"/>
          </a:ln>
          <a:effectLst/>
        </p:spPr>
        <p:txBody>
          <a:bodyPr lIns="90488" tIns="44450" rIns="90488" bIns="44450"/>
          <a:lstStyle/>
          <a:p>
            <a:pPr>
              <a:defRPr/>
            </a:pPr>
            <a:endParaRPr lang="en-US" dirty="0">
              <a:effectLst>
                <a:outerShdw blurRad="38100" dist="38100" dir="2700000" algn="tl">
                  <a:srgbClr val="000000">
                    <a:alpha val="43137"/>
                  </a:srgbClr>
                </a:outerShdw>
              </a:effectLst>
            </a:endParaRPr>
          </a:p>
        </p:txBody>
      </p:sp>
      <p:sp>
        <p:nvSpPr>
          <p:cNvPr id="129095" name="Line 71"/>
          <p:cNvSpPr>
            <a:spLocks noChangeShapeType="1"/>
          </p:cNvSpPr>
          <p:nvPr/>
        </p:nvSpPr>
        <p:spPr bwMode="auto">
          <a:xfrm>
            <a:off x="7315200" y="2971800"/>
            <a:ext cx="0" cy="457200"/>
          </a:xfrm>
          <a:prstGeom prst="line">
            <a:avLst/>
          </a:prstGeom>
          <a:noFill/>
          <a:ln w="57150" cmpd="thinThick">
            <a:solidFill>
              <a:srgbClr val="FFFFFF"/>
            </a:solidFill>
            <a:round/>
            <a:headEnd type="oval" w="sm" len="sm"/>
            <a:tailEnd type="triangle" w="lg" len="med"/>
          </a:ln>
          <a:effectLst/>
        </p:spPr>
        <p:txBody>
          <a:bodyPr lIns="90488" tIns="44450" rIns="90488" bIns="44450"/>
          <a:lstStyle/>
          <a:p>
            <a:pPr>
              <a:defRPr/>
            </a:pPr>
            <a:endParaRPr lang="en-US" dirty="0">
              <a:effectLst>
                <a:outerShdw blurRad="38100" dist="38100" dir="2700000" algn="tl">
                  <a:srgbClr val="000000">
                    <a:alpha val="43137"/>
                  </a:srgbClr>
                </a:outerShdw>
              </a:effectLst>
            </a:endParaRPr>
          </a:p>
        </p:txBody>
      </p:sp>
      <p:sp>
        <p:nvSpPr>
          <p:cNvPr id="129096" name="Line 72"/>
          <p:cNvSpPr>
            <a:spLocks noChangeShapeType="1"/>
          </p:cNvSpPr>
          <p:nvPr/>
        </p:nvSpPr>
        <p:spPr bwMode="auto">
          <a:xfrm>
            <a:off x="7315200" y="2971800"/>
            <a:ext cx="0" cy="0"/>
          </a:xfrm>
          <a:prstGeom prst="line">
            <a:avLst/>
          </a:prstGeom>
          <a:noFill/>
          <a:ln w="57150" cmpd="thickThin">
            <a:solidFill>
              <a:srgbClr val="FFFFFF"/>
            </a:solidFill>
            <a:round/>
            <a:headEnd type="none" w="lg" len="lg"/>
            <a:tailEnd type="oval" w="sm" len="sm"/>
          </a:ln>
          <a:effectLst/>
        </p:spPr>
        <p:txBody>
          <a:bodyPr lIns="90488" tIns="44450" rIns="90488" bIns="44450"/>
          <a:lstStyle/>
          <a:p>
            <a:pPr>
              <a:defRPr/>
            </a:pPr>
            <a:endParaRPr lang="en-US" dirty="0">
              <a:effectLst>
                <a:outerShdw blurRad="38100" dist="38100" dir="2700000" algn="tl">
                  <a:srgbClr val="000000">
                    <a:alpha val="43137"/>
                  </a:srgbClr>
                </a:outerShdw>
              </a:effectLst>
            </a:endParaRPr>
          </a:p>
        </p:txBody>
      </p:sp>
      <p:sp>
        <p:nvSpPr>
          <p:cNvPr id="129097" name="Line 73"/>
          <p:cNvSpPr>
            <a:spLocks noChangeShapeType="1"/>
          </p:cNvSpPr>
          <p:nvPr/>
        </p:nvSpPr>
        <p:spPr bwMode="auto">
          <a:xfrm>
            <a:off x="5029200" y="4876800"/>
            <a:ext cx="1066800" cy="1295400"/>
          </a:xfrm>
          <a:prstGeom prst="line">
            <a:avLst/>
          </a:prstGeom>
          <a:noFill/>
          <a:ln w="57150" cmpd="thinThick">
            <a:solidFill>
              <a:srgbClr val="FFFFFF"/>
            </a:solidFill>
            <a:round/>
            <a:headEnd type="oval" w="sm" len="sm"/>
            <a:tailEnd type="triangle" w="lg" len="med"/>
          </a:ln>
          <a:effectLst/>
        </p:spPr>
        <p:txBody>
          <a:bodyPr lIns="90488" tIns="44450" rIns="90488" bIns="44450"/>
          <a:lstStyle/>
          <a:p>
            <a:pPr>
              <a:defRPr/>
            </a:pPr>
            <a:endParaRPr lang="en-US" dirty="0">
              <a:effectLst>
                <a:outerShdw blurRad="38100" dist="38100" dir="2700000" algn="tl">
                  <a:srgbClr val="000000">
                    <a:alpha val="43137"/>
                  </a:srgbClr>
                </a:outerShdw>
              </a:effectLst>
            </a:endParaRPr>
          </a:p>
        </p:txBody>
      </p:sp>
      <p:sp>
        <p:nvSpPr>
          <p:cNvPr id="129099" name="Line 75"/>
          <p:cNvSpPr>
            <a:spLocks noChangeShapeType="1"/>
          </p:cNvSpPr>
          <p:nvPr/>
        </p:nvSpPr>
        <p:spPr bwMode="auto">
          <a:xfrm flipH="1">
            <a:off x="3276600" y="4876800"/>
            <a:ext cx="838200" cy="1219200"/>
          </a:xfrm>
          <a:prstGeom prst="line">
            <a:avLst/>
          </a:prstGeom>
          <a:noFill/>
          <a:ln w="57150" cmpd="thinThick">
            <a:solidFill>
              <a:srgbClr val="FFFFFF"/>
            </a:solidFill>
            <a:round/>
            <a:headEnd type="oval" w="sm" len="sm"/>
            <a:tailEnd type="triangle" w="lg" len="med"/>
          </a:ln>
          <a:effectLst/>
        </p:spPr>
        <p:txBody>
          <a:bodyPr lIns="90488" tIns="44450" rIns="90488" bIns="44450"/>
          <a:lstStyle/>
          <a:p>
            <a:pPr>
              <a:defRPr/>
            </a:pPr>
            <a:endParaRPr lang="en-US"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234" name="Rectangle 2"/>
          <p:cNvSpPr>
            <a:spLocks noGrp="1" noChangeArrowheads="1"/>
          </p:cNvSpPr>
          <p:nvPr>
            <p:ph type="title"/>
          </p:nvPr>
        </p:nvSpPr>
        <p:spPr>
          <a:xfrm>
            <a:off x="0" y="304800"/>
            <a:ext cx="7924800" cy="1752600"/>
          </a:xfrm>
        </p:spPr>
        <p:txBody>
          <a:bodyPr/>
          <a:lstStyle/>
          <a:p>
            <a:pPr>
              <a:defRPr/>
            </a:pPr>
            <a:r>
              <a:rPr lang="en-US" sz="3600" b="1" dirty="0" smtClean="0">
                <a:latin typeface="Arial" charset="0"/>
              </a:rPr>
              <a:t>KET Videos that Be Used to </a:t>
            </a:r>
            <a:br>
              <a:rPr lang="en-US" sz="3600" b="1" dirty="0" smtClean="0">
                <a:latin typeface="Arial" charset="0"/>
              </a:rPr>
            </a:br>
            <a:r>
              <a:rPr lang="en-US" sz="3600" b="1" dirty="0" smtClean="0">
                <a:latin typeface="Arial" charset="0"/>
              </a:rPr>
              <a:t>Teach Media Literacy </a:t>
            </a:r>
            <a:br>
              <a:rPr lang="en-US" sz="3600" b="1" dirty="0" smtClean="0">
                <a:latin typeface="Arial" charset="0"/>
              </a:rPr>
            </a:br>
            <a:r>
              <a:rPr lang="en-US" sz="3600" b="1" dirty="0" smtClean="0">
                <a:latin typeface="Arial" charset="0"/>
              </a:rPr>
              <a:t>Concepts</a:t>
            </a:r>
          </a:p>
        </p:txBody>
      </p:sp>
      <p:sp>
        <p:nvSpPr>
          <p:cNvPr id="351235" name="Rectangle 3"/>
          <p:cNvSpPr>
            <a:spLocks noGrp="1" noChangeArrowheads="1"/>
          </p:cNvSpPr>
          <p:nvPr>
            <p:ph type="body" idx="1"/>
          </p:nvPr>
        </p:nvSpPr>
        <p:spPr>
          <a:xfrm>
            <a:off x="609600" y="2438400"/>
            <a:ext cx="7791450" cy="4114800"/>
          </a:xfrm>
        </p:spPr>
        <p:txBody>
          <a:bodyPr/>
          <a:lstStyle/>
          <a:p>
            <a:pPr>
              <a:buFont typeface="Wingdings" pitchFamily="2" charset="2"/>
              <a:buChar char="q"/>
              <a:defRPr/>
            </a:pPr>
            <a:r>
              <a:rPr lang="en-US" b="1" dirty="0" smtClean="0">
                <a:solidFill>
                  <a:schemeClr val="tx2"/>
                </a:solidFill>
                <a:latin typeface="Arial" charset="0"/>
              </a:rPr>
              <a:t>KET School Video Project</a:t>
            </a:r>
            <a:endParaRPr lang="en-US" dirty="0" smtClean="0">
              <a:solidFill>
                <a:schemeClr val="tx2"/>
              </a:solidFill>
              <a:latin typeface="Arial" charset="0"/>
            </a:endParaRPr>
          </a:p>
          <a:p>
            <a:pPr>
              <a:buFont typeface="Wingdings" pitchFamily="2" charset="2"/>
              <a:buChar char="q"/>
              <a:defRPr/>
            </a:pPr>
            <a:r>
              <a:rPr lang="en-US" b="1" dirty="0" smtClean="0">
                <a:solidFill>
                  <a:schemeClr val="tx2"/>
                </a:solidFill>
                <a:latin typeface="Arial" charset="0"/>
              </a:rPr>
              <a:t>Making News Quiz </a:t>
            </a:r>
          </a:p>
          <a:p>
            <a:pPr>
              <a:buFont typeface="Wingdings" pitchFamily="2" charset="2"/>
              <a:buChar char="q"/>
              <a:defRPr/>
            </a:pPr>
            <a:r>
              <a:rPr lang="en-US" b="1" dirty="0" smtClean="0">
                <a:solidFill>
                  <a:schemeClr val="tx2"/>
                </a:solidFill>
                <a:latin typeface="Arial" charset="0"/>
              </a:rPr>
              <a:t>Liz’s Circus Story</a:t>
            </a:r>
            <a:r>
              <a:rPr lang="en-US" dirty="0" smtClean="0">
                <a:latin typeface="Arial" charset="0"/>
              </a:rPr>
              <a:t> </a:t>
            </a:r>
          </a:p>
          <a:p>
            <a:pPr>
              <a:buFont typeface="Wingdings" pitchFamily="2" charset="2"/>
              <a:buChar char="q"/>
              <a:defRPr/>
            </a:pPr>
            <a:r>
              <a:rPr lang="en-US" b="1" dirty="0" smtClean="0">
                <a:solidFill>
                  <a:schemeClr val="tx2"/>
                </a:solidFill>
                <a:latin typeface="Arial" charset="0"/>
              </a:rPr>
              <a:t>Hollywood Homeroom</a:t>
            </a:r>
          </a:p>
          <a:p>
            <a:pPr>
              <a:buFont typeface="Wingdings" pitchFamily="2" charset="2"/>
              <a:buChar char="q"/>
              <a:defRPr/>
            </a:pPr>
            <a:r>
              <a:rPr lang="en-US" b="1" dirty="0" smtClean="0">
                <a:solidFill>
                  <a:schemeClr val="tx2"/>
                </a:solidFill>
                <a:latin typeface="Arial" charset="0"/>
              </a:rPr>
              <a:t>Making Grimm Movies</a:t>
            </a:r>
          </a:p>
          <a:p>
            <a:pPr>
              <a:buFont typeface="Wingdings" pitchFamily="2" charset="2"/>
              <a:buChar char="q"/>
              <a:defRPr/>
            </a:pPr>
            <a:r>
              <a:rPr lang="en-US" b="1" dirty="0" smtClean="0">
                <a:solidFill>
                  <a:schemeClr val="tx2"/>
                </a:solidFill>
                <a:latin typeface="Arial" charset="0"/>
              </a:rPr>
              <a:t>A variety of KET Encyclomedia videos and clips</a:t>
            </a:r>
          </a:p>
        </p:txBody>
      </p:sp>
      <p:pic>
        <p:nvPicPr>
          <p:cNvPr id="27652" name="Picture 5">
            <a:hlinkClick r:id="rId3" action="ppaction://hlinkfile"/>
          </p:cNvPr>
          <p:cNvPicPr>
            <a:picLocks noChangeAspect="1" noChangeArrowheads="1"/>
          </p:cNvPicPr>
          <p:nvPr/>
        </p:nvPicPr>
        <p:blipFill>
          <a:blip r:embed="rId4"/>
          <a:srcRect/>
          <a:stretch>
            <a:fillRect/>
          </a:stretch>
        </p:blipFill>
        <p:spPr bwMode="auto">
          <a:xfrm>
            <a:off x="6324600" y="304800"/>
            <a:ext cx="2743200" cy="1905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8338" name="Rectangle 2"/>
          <p:cNvSpPr>
            <a:spLocks noGrp="1" noChangeArrowheads="1"/>
          </p:cNvSpPr>
          <p:nvPr>
            <p:ph type="title"/>
          </p:nvPr>
        </p:nvSpPr>
        <p:spPr>
          <a:xfrm>
            <a:off x="0" y="152400"/>
            <a:ext cx="9144000" cy="762000"/>
          </a:xfrm>
        </p:spPr>
        <p:txBody>
          <a:bodyPr/>
          <a:lstStyle/>
          <a:p>
            <a:pPr>
              <a:defRPr/>
            </a:pPr>
            <a:r>
              <a:rPr lang="en-US" sz="2400" b="1" dirty="0" smtClean="0">
                <a:latin typeface="Arial" charset="0"/>
              </a:rPr>
              <a:t>Some                                             Media Literacy Resources</a:t>
            </a:r>
            <a:r>
              <a:rPr lang="en-US" sz="3200" dirty="0" smtClean="0">
                <a:latin typeface="Arial" charset="0"/>
              </a:rPr>
              <a:t>  </a:t>
            </a:r>
          </a:p>
        </p:txBody>
      </p:sp>
      <p:sp>
        <p:nvSpPr>
          <p:cNvPr id="398339" name="Rectangle 3"/>
          <p:cNvSpPr>
            <a:spLocks noGrp="1" noChangeArrowheads="1"/>
          </p:cNvSpPr>
          <p:nvPr>
            <p:ph type="body" idx="1"/>
          </p:nvPr>
        </p:nvSpPr>
        <p:spPr>
          <a:xfrm>
            <a:off x="152400" y="990600"/>
            <a:ext cx="8991600" cy="5715000"/>
          </a:xfrm>
        </p:spPr>
        <p:txBody>
          <a:bodyPr/>
          <a:lstStyle/>
          <a:p>
            <a:pPr>
              <a:lnSpc>
                <a:spcPct val="90000"/>
              </a:lnSpc>
              <a:buFont typeface="Wingdings" pitchFamily="2" charset="2"/>
              <a:buChar char="q"/>
              <a:defRPr/>
            </a:pPr>
            <a:r>
              <a:rPr lang="en-US" sz="1800" dirty="0" smtClean="0">
                <a:effectLst/>
                <a:latin typeface="Arial" charset="0"/>
              </a:rPr>
              <a:t>Discovery Channel School. "Discovering Language Arts: Viewing (Grades 6-8).“ unitedstreaming: http://www.unitedstreaming.com/</a:t>
            </a:r>
            <a:r>
              <a:rPr lang="en-US" sz="1800" dirty="0" smtClean="0">
                <a:latin typeface="Arial" charset="0"/>
              </a:rPr>
              <a:t> </a:t>
            </a:r>
          </a:p>
          <a:p>
            <a:pPr>
              <a:lnSpc>
                <a:spcPct val="90000"/>
              </a:lnSpc>
              <a:buFont typeface="Wingdings" pitchFamily="2" charset="2"/>
              <a:buChar char="q"/>
              <a:defRPr/>
            </a:pPr>
            <a:r>
              <a:rPr lang="en-US" sz="1800" dirty="0" smtClean="0">
                <a:effectLst/>
                <a:latin typeface="Arial" charset="0"/>
              </a:rPr>
              <a:t>Discovery Channel School. "Skills for Healthy Living: </a:t>
            </a:r>
          </a:p>
          <a:p>
            <a:pPr>
              <a:lnSpc>
                <a:spcPct val="90000"/>
              </a:lnSpc>
              <a:buFont typeface="Wingdings" pitchFamily="2" charset="2"/>
              <a:buNone/>
              <a:defRPr/>
            </a:pPr>
            <a:r>
              <a:rPr lang="en-US" sz="1800" dirty="0" smtClean="0">
                <a:effectLst/>
                <a:latin typeface="Arial" charset="0"/>
              </a:rPr>
              <a:t>       Analyzing Media Influences.“  unitedstreaming: </a:t>
            </a:r>
            <a:br>
              <a:rPr lang="en-US" sz="1800" dirty="0" smtClean="0">
                <a:effectLst/>
                <a:latin typeface="Arial" charset="0"/>
              </a:rPr>
            </a:br>
            <a:r>
              <a:rPr lang="en-US" sz="1800" dirty="0" smtClean="0">
                <a:effectLst/>
                <a:latin typeface="Arial" charset="0"/>
              </a:rPr>
              <a:t>  </a:t>
            </a:r>
            <a:r>
              <a:rPr lang="en-US" sz="1800" dirty="0" smtClean="0">
                <a:effectLst/>
                <a:latin typeface="Arial" charset="0"/>
                <a:hlinkClick r:id="rId3"/>
              </a:rPr>
              <a:t>http://www.unitedstreaming.com/</a:t>
            </a:r>
            <a:endParaRPr lang="en-US" sz="1800" dirty="0" smtClean="0">
              <a:effectLst/>
              <a:latin typeface="Arial" charset="0"/>
            </a:endParaRPr>
          </a:p>
          <a:p>
            <a:pPr>
              <a:lnSpc>
                <a:spcPct val="90000"/>
              </a:lnSpc>
              <a:buFont typeface="Wingdings" pitchFamily="2" charset="2"/>
              <a:buChar char="q"/>
              <a:defRPr/>
            </a:pPr>
            <a:r>
              <a:rPr lang="en-US" sz="1800" dirty="0" smtClean="0">
                <a:effectLst/>
                <a:latin typeface="Arial" charset="0"/>
              </a:rPr>
              <a:t>AIMS Multimedia. "Truth About Body Image, The ."</a:t>
            </a:r>
            <a:br>
              <a:rPr lang="en-US" sz="1800" dirty="0" smtClean="0">
                <a:effectLst/>
                <a:latin typeface="Arial" charset="0"/>
              </a:rPr>
            </a:br>
            <a:r>
              <a:rPr lang="en-US" sz="1800" dirty="0" smtClean="0">
                <a:effectLst/>
                <a:latin typeface="Arial" charset="0"/>
              </a:rPr>
              <a:t>unitedstreaming: http://www.unitedstreaming.com/</a:t>
            </a:r>
            <a:r>
              <a:rPr lang="en-US" sz="1800" dirty="0" smtClean="0"/>
              <a:t> </a:t>
            </a:r>
          </a:p>
          <a:p>
            <a:pPr>
              <a:lnSpc>
                <a:spcPct val="90000"/>
              </a:lnSpc>
              <a:buFont typeface="Wingdings" pitchFamily="2" charset="2"/>
              <a:buChar char="q"/>
              <a:defRPr/>
            </a:pPr>
            <a:r>
              <a:rPr lang="en-US" sz="1800" dirty="0" smtClean="0">
                <a:effectLst/>
                <a:latin typeface="Arial" charset="0"/>
              </a:rPr>
              <a:t>Discovery Times Channel. "Campaign Essentials: </a:t>
            </a:r>
          </a:p>
          <a:p>
            <a:pPr>
              <a:lnSpc>
                <a:spcPct val="90000"/>
              </a:lnSpc>
              <a:buFont typeface="Wingdings" pitchFamily="2" charset="2"/>
              <a:buNone/>
              <a:defRPr/>
            </a:pPr>
            <a:r>
              <a:rPr lang="en-US" sz="1800" dirty="0" smtClean="0">
                <a:effectLst/>
                <a:latin typeface="Arial" charset="0"/>
              </a:rPr>
              <a:t>     Politics and the Media.“ unitedstreaming: </a:t>
            </a:r>
            <a:br>
              <a:rPr lang="en-US" sz="1800" dirty="0" smtClean="0">
                <a:effectLst/>
                <a:latin typeface="Arial" charset="0"/>
              </a:rPr>
            </a:br>
            <a:r>
              <a:rPr lang="en-US" sz="1800" dirty="0" smtClean="0">
                <a:effectLst/>
                <a:latin typeface="Arial" charset="0"/>
                <a:hlinkClick r:id="rId3"/>
              </a:rPr>
              <a:t>http://www.unitedstreaming.com/</a:t>
            </a:r>
            <a:endParaRPr lang="en-US" sz="1800" dirty="0" smtClean="0">
              <a:effectLst/>
              <a:latin typeface="Arial" charset="0"/>
            </a:endParaRPr>
          </a:p>
          <a:p>
            <a:pPr>
              <a:lnSpc>
                <a:spcPct val="90000"/>
              </a:lnSpc>
              <a:buFont typeface="Wingdings" pitchFamily="2" charset="2"/>
              <a:buChar char="q"/>
              <a:defRPr/>
            </a:pPr>
            <a:r>
              <a:rPr lang="en-US" sz="1800" dirty="0" smtClean="0">
                <a:effectLst/>
                <a:latin typeface="Arial" charset="0"/>
              </a:rPr>
              <a:t>Commission on Presidential Debates. </a:t>
            </a:r>
            <a:br>
              <a:rPr lang="en-US" sz="1800" dirty="0" smtClean="0">
                <a:effectLst/>
                <a:latin typeface="Arial" charset="0"/>
              </a:rPr>
            </a:br>
            <a:r>
              <a:rPr lang="en-US" sz="1800" dirty="0" smtClean="0">
                <a:effectLst/>
                <a:latin typeface="Arial" charset="0"/>
              </a:rPr>
              <a:t>"Techniques of Persuasion.“ unitedstreaming: </a:t>
            </a:r>
            <a:br>
              <a:rPr lang="en-US" sz="1800" dirty="0" smtClean="0">
                <a:effectLst/>
                <a:latin typeface="Arial" charset="0"/>
              </a:rPr>
            </a:br>
            <a:r>
              <a:rPr lang="en-US" sz="1800" dirty="0" smtClean="0">
                <a:effectLst/>
                <a:latin typeface="Arial" charset="0"/>
              </a:rPr>
              <a:t>http://www.unitedstreaming.com/ </a:t>
            </a:r>
          </a:p>
          <a:p>
            <a:pPr>
              <a:lnSpc>
                <a:spcPct val="90000"/>
              </a:lnSpc>
              <a:buFont typeface="Wingdings" pitchFamily="2" charset="2"/>
              <a:buChar char="q"/>
              <a:defRPr/>
            </a:pPr>
            <a:r>
              <a:rPr lang="en-US" sz="1800" dirty="0" smtClean="0">
                <a:effectLst/>
                <a:latin typeface="Arial" charset="0"/>
              </a:rPr>
              <a:t>Discovery Times Channel. "Campaign Essentials: </a:t>
            </a:r>
            <a:br>
              <a:rPr lang="en-US" sz="1800" dirty="0" smtClean="0">
                <a:effectLst/>
                <a:latin typeface="Arial" charset="0"/>
              </a:rPr>
            </a:br>
            <a:r>
              <a:rPr lang="en-US" sz="1800" dirty="0" smtClean="0">
                <a:effectLst/>
                <a:latin typeface="Arial" charset="0"/>
              </a:rPr>
              <a:t>Politics and the Media."</a:t>
            </a:r>
            <a:br>
              <a:rPr lang="en-US" sz="1800" dirty="0" smtClean="0">
                <a:effectLst/>
                <a:latin typeface="Arial" charset="0"/>
              </a:rPr>
            </a:br>
            <a:r>
              <a:rPr lang="en-US" sz="1800" dirty="0" smtClean="0">
                <a:effectLst/>
                <a:latin typeface="Arial" charset="0"/>
              </a:rPr>
              <a:t>unitedstreaming: http://www.unitedstreaming.com/</a:t>
            </a:r>
            <a:r>
              <a:rPr lang="en-US" sz="1800" dirty="0" smtClean="0">
                <a:latin typeface="Arial" charset="0"/>
              </a:rPr>
              <a:t> </a:t>
            </a:r>
          </a:p>
          <a:p>
            <a:pPr>
              <a:lnSpc>
                <a:spcPct val="90000"/>
              </a:lnSpc>
              <a:buFont typeface="Wingdings" pitchFamily="2" charset="2"/>
              <a:buChar char="q"/>
              <a:defRPr/>
            </a:pPr>
            <a:endParaRPr lang="en-US" sz="1800" dirty="0" smtClean="0">
              <a:latin typeface="Arial" charset="0"/>
            </a:endParaRPr>
          </a:p>
          <a:p>
            <a:pPr>
              <a:lnSpc>
                <a:spcPct val="90000"/>
              </a:lnSpc>
              <a:buFont typeface="Wingdings" pitchFamily="2" charset="2"/>
              <a:buChar char="q"/>
              <a:defRPr/>
            </a:pPr>
            <a:r>
              <a:rPr lang="en-US" sz="1800" dirty="0" smtClean="0"/>
              <a:t>Racial Stereotypes in the Media. Discovery Channel School. </a:t>
            </a:r>
            <a:br>
              <a:rPr lang="en-US" sz="1800" dirty="0" smtClean="0"/>
            </a:br>
            <a:r>
              <a:rPr lang="en-US" sz="1800" dirty="0" smtClean="0"/>
              <a:t>2007.  Discovery Education. 13 July 2009</a:t>
            </a:r>
            <a:br>
              <a:rPr lang="en-US" sz="1800" dirty="0" smtClean="0"/>
            </a:br>
            <a:r>
              <a:rPr lang="en-US" sz="1800" dirty="0" smtClean="0"/>
              <a:t>&lt;http://streaming.discoveryeducation.com/&gt; </a:t>
            </a:r>
          </a:p>
          <a:p>
            <a:pPr>
              <a:lnSpc>
                <a:spcPct val="90000"/>
              </a:lnSpc>
              <a:buFont typeface="Wingdings" pitchFamily="2" charset="2"/>
              <a:buChar char="q"/>
              <a:defRPr/>
            </a:pPr>
            <a:endParaRPr lang="en-US" sz="1800" dirty="0" smtClean="0">
              <a:latin typeface="Arial" charset="0"/>
            </a:endParaRPr>
          </a:p>
        </p:txBody>
      </p:sp>
      <p:pic>
        <p:nvPicPr>
          <p:cNvPr id="28676" name="Picture 7" descr="MCj02310780000[1]">
            <a:hlinkClick r:id="rId4" action="ppaction://hlinkfile"/>
          </p:cNvPr>
          <p:cNvPicPr>
            <a:picLocks noChangeAspect="1" noChangeArrowheads="1"/>
          </p:cNvPicPr>
          <p:nvPr/>
        </p:nvPicPr>
        <p:blipFill>
          <a:blip r:embed="rId5"/>
          <a:srcRect/>
          <a:stretch>
            <a:fillRect/>
          </a:stretch>
        </p:blipFill>
        <p:spPr bwMode="auto">
          <a:xfrm>
            <a:off x="6629400" y="4503738"/>
            <a:ext cx="2286000" cy="1744662"/>
          </a:xfrm>
          <a:prstGeom prst="rect">
            <a:avLst/>
          </a:prstGeom>
          <a:noFill/>
          <a:ln w="9525">
            <a:noFill/>
            <a:miter lim="800000"/>
            <a:headEnd/>
            <a:tailEnd/>
          </a:ln>
        </p:spPr>
      </p:pic>
      <p:pic>
        <p:nvPicPr>
          <p:cNvPr id="28677" name="Picture 10" descr="MPj04023880000[1]">
            <a:hlinkClick r:id="rId6" action="ppaction://hlinkfile"/>
          </p:cNvPr>
          <p:cNvPicPr>
            <a:picLocks noChangeAspect="1" noChangeArrowheads="1"/>
          </p:cNvPicPr>
          <p:nvPr/>
        </p:nvPicPr>
        <p:blipFill>
          <a:blip r:embed="rId7"/>
          <a:srcRect/>
          <a:stretch>
            <a:fillRect/>
          </a:stretch>
        </p:blipFill>
        <p:spPr bwMode="auto">
          <a:xfrm>
            <a:off x="6705600" y="1524000"/>
            <a:ext cx="2085975" cy="2590800"/>
          </a:xfrm>
          <a:prstGeom prst="rect">
            <a:avLst/>
          </a:prstGeom>
          <a:noFill/>
          <a:ln w="9525">
            <a:noFill/>
            <a:miter lim="800000"/>
            <a:headEnd/>
            <a:tailEnd/>
          </a:ln>
        </p:spPr>
      </p:pic>
      <p:pic>
        <p:nvPicPr>
          <p:cNvPr id="28678" name="Picture 11"/>
          <p:cNvPicPr>
            <a:picLocks noChangeAspect="1" noChangeArrowheads="1"/>
          </p:cNvPicPr>
          <p:nvPr/>
        </p:nvPicPr>
        <p:blipFill>
          <a:blip r:embed="rId8"/>
          <a:srcRect/>
          <a:stretch>
            <a:fillRect/>
          </a:stretch>
        </p:blipFill>
        <p:spPr bwMode="auto">
          <a:xfrm>
            <a:off x="990600" y="152400"/>
            <a:ext cx="3581400" cy="6334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8338" name="Rectangle 2"/>
          <p:cNvSpPr>
            <a:spLocks noGrp="1" noChangeArrowheads="1"/>
          </p:cNvSpPr>
          <p:nvPr>
            <p:ph type="title"/>
          </p:nvPr>
        </p:nvSpPr>
        <p:spPr>
          <a:xfrm>
            <a:off x="0" y="152400"/>
            <a:ext cx="9144000" cy="762000"/>
          </a:xfrm>
        </p:spPr>
        <p:txBody>
          <a:bodyPr/>
          <a:lstStyle/>
          <a:p>
            <a:pPr>
              <a:defRPr/>
            </a:pPr>
            <a:r>
              <a:rPr lang="en-US" sz="2400" b="1" dirty="0" smtClean="0">
                <a:latin typeface="Arial" charset="0"/>
              </a:rPr>
              <a:t>Some                                             Media Literacy Resources</a:t>
            </a:r>
            <a:r>
              <a:rPr lang="en-US" sz="3200" dirty="0" smtClean="0">
                <a:latin typeface="Arial" charset="0"/>
              </a:rPr>
              <a:t>  </a:t>
            </a:r>
          </a:p>
        </p:txBody>
      </p:sp>
      <p:sp>
        <p:nvSpPr>
          <p:cNvPr id="398339" name="Rectangle 3"/>
          <p:cNvSpPr>
            <a:spLocks noGrp="1" noChangeArrowheads="1"/>
          </p:cNvSpPr>
          <p:nvPr>
            <p:ph type="body" idx="1"/>
          </p:nvPr>
        </p:nvSpPr>
        <p:spPr>
          <a:xfrm>
            <a:off x="0" y="1600200"/>
            <a:ext cx="8991600" cy="5715000"/>
          </a:xfrm>
        </p:spPr>
        <p:txBody>
          <a:bodyPr/>
          <a:lstStyle/>
          <a:p>
            <a:pPr>
              <a:lnSpc>
                <a:spcPct val="90000"/>
              </a:lnSpc>
              <a:buFont typeface="Wingdings" pitchFamily="2" charset="2"/>
              <a:buChar char="q"/>
              <a:defRPr/>
            </a:pPr>
            <a:r>
              <a:rPr lang="en-US" sz="1800" dirty="0" smtClean="0"/>
              <a:t>Lights, Camera, Language Arts! . Discovery Channel School. 2006.</a:t>
            </a:r>
            <a:br>
              <a:rPr lang="en-US" sz="1800" dirty="0" smtClean="0"/>
            </a:br>
            <a:r>
              <a:rPr lang="en-US" sz="1800" dirty="0" smtClean="0"/>
              <a:t>Discovery Education. 13 July 2009</a:t>
            </a:r>
            <a:br>
              <a:rPr lang="en-US" sz="1800" dirty="0" smtClean="0"/>
            </a:br>
            <a:r>
              <a:rPr lang="en-US" sz="1800" dirty="0" smtClean="0"/>
              <a:t>&lt;http://streaming.discoveryeducation.com/&gt; </a:t>
            </a:r>
          </a:p>
          <a:p>
            <a:pPr>
              <a:lnSpc>
                <a:spcPct val="90000"/>
              </a:lnSpc>
              <a:buFont typeface="Wingdings" pitchFamily="2" charset="2"/>
              <a:buChar char="q"/>
              <a:defRPr/>
            </a:pPr>
            <a:endParaRPr lang="en-US" sz="1800" dirty="0" smtClean="0"/>
          </a:p>
          <a:p>
            <a:pPr>
              <a:lnSpc>
                <a:spcPct val="90000"/>
              </a:lnSpc>
              <a:buFont typeface="Wingdings" pitchFamily="2" charset="2"/>
              <a:buChar char="q"/>
              <a:defRPr/>
            </a:pPr>
            <a:r>
              <a:rPr lang="en-US" sz="1800" dirty="0" smtClean="0"/>
              <a:t>Campaign Essentials: Politics and the Media. Discovery Times. 2004.</a:t>
            </a:r>
            <a:br>
              <a:rPr lang="en-US" sz="1800" dirty="0" smtClean="0"/>
            </a:br>
            <a:r>
              <a:rPr lang="en-US" sz="1800" dirty="0" smtClean="0"/>
              <a:t>Discovery Education. 13 July 2009</a:t>
            </a:r>
            <a:br>
              <a:rPr lang="en-US" sz="1800" dirty="0" smtClean="0"/>
            </a:br>
            <a:r>
              <a:rPr lang="en-US" sz="1800" dirty="0" smtClean="0"/>
              <a:t>&lt;http://streaming.discoveryeducation.com/&gt; </a:t>
            </a:r>
          </a:p>
          <a:p>
            <a:pPr>
              <a:lnSpc>
                <a:spcPct val="90000"/>
              </a:lnSpc>
              <a:buFont typeface="Wingdings" pitchFamily="2" charset="2"/>
              <a:buChar char="q"/>
              <a:defRPr/>
            </a:pPr>
            <a:endParaRPr lang="en-US" sz="1800" dirty="0" smtClean="0"/>
          </a:p>
          <a:p>
            <a:pPr>
              <a:lnSpc>
                <a:spcPct val="90000"/>
              </a:lnSpc>
              <a:buFont typeface="Wingdings" pitchFamily="2" charset="2"/>
              <a:buChar char="q"/>
              <a:defRPr/>
            </a:pPr>
            <a:r>
              <a:rPr lang="en-US" sz="1800" dirty="0" smtClean="0">
                <a:effectLst/>
                <a:latin typeface="Arial" charset="0"/>
              </a:rPr>
              <a:t>Discovery Education. "LIGHTS, CAMERA, </a:t>
            </a:r>
            <a:br>
              <a:rPr lang="en-US" sz="1800" dirty="0" smtClean="0">
                <a:effectLst/>
                <a:latin typeface="Arial" charset="0"/>
              </a:rPr>
            </a:br>
            <a:r>
              <a:rPr lang="en-US" sz="1800" dirty="0" smtClean="0">
                <a:effectLst/>
                <a:latin typeface="Arial" charset="0"/>
              </a:rPr>
              <a:t>EDUCATION! AFI K-12 Screen Education A: </a:t>
            </a:r>
            <a:br>
              <a:rPr lang="en-US" sz="1800" dirty="0" smtClean="0">
                <a:effectLst/>
                <a:latin typeface="Arial" charset="0"/>
              </a:rPr>
            </a:br>
            <a:r>
              <a:rPr lang="en-US" sz="1800" dirty="0" smtClean="0">
                <a:effectLst/>
                <a:latin typeface="Arial" charset="0"/>
              </a:rPr>
              <a:t>AFI K-12 Screen Education Process)."</a:t>
            </a:r>
            <a:br>
              <a:rPr lang="en-US" sz="1800" dirty="0" smtClean="0">
                <a:effectLst/>
                <a:latin typeface="Arial" charset="0"/>
              </a:rPr>
            </a:br>
            <a:r>
              <a:rPr lang="en-US" sz="1800" dirty="0" smtClean="0">
                <a:effectLst/>
                <a:latin typeface="Arial" charset="0"/>
              </a:rPr>
              <a:t>unitedstreaming: </a:t>
            </a:r>
            <a:r>
              <a:rPr lang="en-US" sz="1800" dirty="0" smtClean="0">
                <a:effectLst/>
                <a:latin typeface="Arial" charset="0"/>
                <a:hlinkClick r:id="rId3"/>
              </a:rPr>
              <a:t>http://www.unitedstreaming.com</a:t>
            </a:r>
            <a:endParaRPr lang="en-US" sz="1800" dirty="0" smtClean="0">
              <a:effectLst/>
              <a:latin typeface="Arial" charset="0"/>
            </a:endParaRPr>
          </a:p>
          <a:p>
            <a:pPr>
              <a:lnSpc>
                <a:spcPct val="90000"/>
              </a:lnSpc>
              <a:buFont typeface="Wingdings" pitchFamily="2" charset="2"/>
              <a:buChar char="q"/>
              <a:defRPr/>
            </a:pPr>
            <a:endParaRPr lang="en-US" sz="1800" dirty="0" smtClean="0">
              <a:effectLst/>
              <a:latin typeface="Arial" charset="0"/>
            </a:endParaRPr>
          </a:p>
          <a:p>
            <a:pPr>
              <a:lnSpc>
                <a:spcPct val="90000"/>
              </a:lnSpc>
              <a:buFont typeface="Wingdings" pitchFamily="2" charset="2"/>
              <a:buChar char="q"/>
              <a:defRPr/>
            </a:pPr>
            <a:r>
              <a:rPr lang="en-US" sz="1800" dirty="0" smtClean="0"/>
              <a:t>Discovering Language Arts: Grades 06-08: Viewing. Discovery </a:t>
            </a:r>
            <a:br>
              <a:rPr lang="en-US" sz="1800" dirty="0" smtClean="0"/>
            </a:br>
            <a:r>
              <a:rPr lang="en-US" sz="1800" dirty="0" smtClean="0"/>
              <a:t>Channel School. 2006. Discovery Education. 13 July 2009</a:t>
            </a:r>
            <a:br>
              <a:rPr lang="en-US" sz="1800" dirty="0" smtClean="0"/>
            </a:br>
            <a:r>
              <a:rPr lang="en-US" sz="1800" dirty="0" smtClean="0"/>
              <a:t>&lt;http://streaming.discoveryeducation.com/&gt; </a:t>
            </a:r>
          </a:p>
          <a:p>
            <a:pPr>
              <a:lnSpc>
                <a:spcPct val="90000"/>
              </a:lnSpc>
              <a:buFont typeface="Wingdings" pitchFamily="2" charset="2"/>
              <a:buChar char="q"/>
              <a:defRPr/>
            </a:pPr>
            <a:endParaRPr lang="en-US" sz="1800" dirty="0" smtClean="0"/>
          </a:p>
          <a:p>
            <a:pPr>
              <a:lnSpc>
                <a:spcPct val="90000"/>
              </a:lnSpc>
              <a:buFont typeface="Wingdings" pitchFamily="2" charset="2"/>
              <a:buChar char="q"/>
              <a:defRPr/>
            </a:pPr>
            <a:endParaRPr lang="en-US" sz="1800" dirty="0" smtClean="0"/>
          </a:p>
          <a:p>
            <a:pPr>
              <a:lnSpc>
                <a:spcPct val="90000"/>
              </a:lnSpc>
              <a:buFont typeface="Wingdings" pitchFamily="2" charset="2"/>
              <a:buChar char="q"/>
              <a:defRPr/>
            </a:pPr>
            <a:endParaRPr lang="en-US" sz="1800" dirty="0" smtClean="0">
              <a:effectLst/>
              <a:latin typeface="Arial" charset="0"/>
            </a:endParaRPr>
          </a:p>
        </p:txBody>
      </p:sp>
      <p:pic>
        <p:nvPicPr>
          <p:cNvPr id="28678" name="Picture 11"/>
          <p:cNvPicPr>
            <a:picLocks noChangeAspect="1" noChangeArrowheads="1"/>
          </p:cNvPicPr>
          <p:nvPr/>
        </p:nvPicPr>
        <p:blipFill>
          <a:blip r:embed="rId4"/>
          <a:srcRect/>
          <a:stretch>
            <a:fillRect/>
          </a:stretch>
        </p:blipFill>
        <p:spPr bwMode="auto">
          <a:xfrm>
            <a:off x="990600" y="152400"/>
            <a:ext cx="3581400" cy="633413"/>
          </a:xfrm>
          <a:prstGeom prst="rect">
            <a:avLst/>
          </a:prstGeom>
          <a:noFill/>
          <a:ln w="9525">
            <a:noFill/>
            <a:miter lim="800000"/>
            <a:headEnd/>
            <a:tailEnd/>
          </a:ln>
        </p:spPr>
      </p:pic>
      <p:pic>
        <p:nvPicPr>
          <p:cNvPr id="279554" name="Picture 2" descr="C:\Documents and Settings\lmoore\Local Settings\Temporary Internet Files\Content.IE5\4H0UGY09\MPj04275890000[1].jpg"/>
          <p:cNvPicPr>
            <a:picLocks noChangeAspect="1" noChangeArrowheads="1"/>
          </p:cNvPicPr>
          <p:nvPr/>
        </p:nvPicPr>
        <p:blipFill>
          <a:blip r:embed="rId5" cstate="print"/>
          <a:srcRect/>
          <a:stretch>
            <a:fillRect/>
          </a:stretch>
        </p:blipFill>
        <p:spPr bwMode="auto">
          <a:xfrm>
            <a:off x="7043172" y="1676400"/>
            <a:ext cx="1948428" cy="1371600"/>
          </a:xfrm>
          <a:prstGeom prst="rect">
            <a:avLst/>
          </a:prstGeom>
          <a:noFill/>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Rectangle 2"/>
          <p:cNvSpPr>
            <a:spLocks noGrp="1" noChangeArrowheads="1"/>
          </p:cNvSpPr>
          <p:nvPr>
            <p:ph type="title"/>
          </p:nvPr>
        </p:nvSpPr>
        <p:spPr>
          <a:xfrm>
            <a:off x="457200" y="76200"/>
            <a:ext cx="8534400" cy="1143000"/>
          </a:xfrm>
        </p:spPr>
        <p:txBody>
          <a:bodyPr/>
          <a:lstStyle/>
          <a:p>
            <a:pPr>
              <a:defRPr/>
            </a:pPr>
            <a:r>
              <a:rPr lang="en-US" sz="3600" dirty="0" smtClean="0">
                <a:latin typeface="Arial" charset="0"/>
              </a:rPr>
              <a:t>Some Media Literacy Websites</a:t>
            </a:r>
          </a:p>
        </p:txBody>
      </p:sp>
      <p:sp>
        <p:nvSpPr>
          <p:cNvPr id="264195" name="Rectangle 3"/>
          <p:cNvSpPr>
            <a:spLocks noGrp="1" noChangeArrowheads="1"/>
          </p:cNvSpPr>
          <p:nvPr>
            <p:ph type="body" idx="1"/>
          </p:nvPr>
        </p:nvSpPr>
        <p:spPr>
          <a:xfrm>
            <a:off x="457200" y="1371600"/>
            <a:ext cx="8534400" cy="4724400"/>
          </a:xfrm>
        </p:spPr>
        <p:txBody>
          <a:bodyPr/>
          <a:lstStyle/>
          <a:p>
            <a:pPr>
              <a:lnSpc>
                <a:spcPct val="80000"/>
              </a:lnSpc>
              <a:buFont typeface="Wingdings" pitchFamily="2" charset="2"/>
              <a:buChar char="q"/>
              <a:defRPr/>
            </a:pPr>
            <a:r>
              <a:rPr lang="en-US" sz="2400" b="1" dirty="0" smtClean="0">
                <a:latin typeface="Arial" charset="0"/>
              </a:rPr>
              <a:t> </a:t>
            </a:r>
            <a:r>
              <a:rPr lang="en-US" sz="2400" dirty="0" smtClean="0">
                <a:latin typeface="Arial" charset="0"/>
              </a:rPr>
              <a:t>KET Video Multimedia Resources </a:t>
            </a:r>
            <a:r>
              <a:rPr lang="en-US" sz="2400" dirty="0" smtClean="0">
                <a:latin typeface="Arial" charset="0"/>
                <a:hlinkClick r:id="rId3"/>
              </a:rPr>
              <a:t>http://www.ket.org/education/video-mm-weblinks.htm</a:t>
            </a:r>
            <a:endParaRPr lang="en-US" sz="2400" dirty="0" smtClean="0">
              <a:latin typeface="Arial" charset="0"/>
            </a:endParaRPr>
          </a:p>
          <a:p>
            <a:pPr>
              <a:lnSpc>
                <a:spcPct val="80000"/>
              </a:lnSpc>
              <a:buFont typeface="Wingdings" pitchFamily="2" charset="2"/>
              <a:buChar char="q"/>
              <a:defRPr/>
            </a:pPr>
            <a:r>
              <a:rPr lang="en-US" sz="2400" dirty="0" smtClean="0">
                <a:latin typeface="Arial" charset="0"/>
              </a:rPr>
              <a:t>Center for Media Literacy </a:t>
            </a:r>
            <a:br>
              <a:rPr lang="en-US" sz="2400" dirty="0" smtClean="0">
                <a:latin typeface="Arial" charset="0"/>
              </a:rPr>
            </a:br>
            <a:r>
              <a:rPr lang="en-US" sz="2400" dirty="0" smtClean="0">
                <a:latin typeface="Arial" charset="0"/>
                <a:hlinkClick r:id="rId4"/>
              </a:rPr>
              <a:t>http://www.medialit.org/</a:t>
            </a:r>
            <a:endParaRPr lang="en-US" sz="2400" dirty="0" smtClean="0">
              <a:latin typeface="Arial" charset="0"/>
            </a:endParaRPr>
          </a:p>
          <a:p>
            <a:pPr>
              <a:lnSpc>
                <a:spcPct val="80000"/>
              </a:lnSpc>
              <a:buFont typeface="Wingdings" pitchFamily="2" charset="2"/>
              <a:buChar char="q"/>
              <a:defRPr/>
            </a:pPr>
            <a:r>
              <a:rPr lang="en-US" sz="2400" dirty="0" smtClean="0">
                <a:latin typeface="Arial" charset="0"/>
              </a:rPr>
              <a:t>Media Literacy Clearinghouse: </a:t>
            </a:r>
            <a:r>
              <a:rPr lang="en-US" sz="2400" dirty="0" smtClean="0">
                <a:latin typeface="Arial" charset="0"/>
                <a:hlinkClick r:id="rId5"/>
              </a:rPr>
              <a:t>http://medialit.med.sc.edu/</a:t>
            </a:r>
            <a:endParaRPr lang="en-US" sz="2400" dirty="0" smtClean="0">
              <a:latin typeface="Arial" charset="0"/>
            </a:endParaRPr>
          </a:p>
          <a:p>
            <a:pPr>
              <a:lnSpc>
                <a:spcPct val="80000"/>
              </a:lnSpc>
              <a:buFont typeface="Wingdings" pitchFamily="2" charset="2"/>
              <a:buChar char="q"/>
              <a:defRPr/>
            </a:pPr>
            <a:r>
              <a:rPr lang="en-US" sz="2400" dirty="0" smtClean="0">
                <a:effectLst/>
                <a:latin typeface="Arial" charset="0"/>
              </a:rPr>
              <a:t>The American Museum of the Moving Image     </a:t>
            </a:r>
            <a:r>
              <a:rPr lang="en-US" sz="2400" dirty="0" smtClean="0">
                <a:effectLst/>
                <a:latin typeface="Arial" charset="0"/>
                <a:hlinkClick r:id="rId6"/>
              </a:rPr>
              <a:t>http://livingroomcandidate.movingimage.us</a:t>
            </a:r>
            <a:endParaRPr lang="en-US" sz="2400" dirty="0" smtClean="0">
              <a:effectLst/>
              <a:latin typeface="Arial" charset="0"/>
            </a:endParaRPr>
          </a:p>
          <a:p>
            <a:pPr>
              <a:lnSpc>
                <a:spcPct val="80000"/>
              </a:lnSpc>
              <a:buFont typeface="Wingdings" pitchFamily="2" charset="2"/>
              <a:buChar char="q"/>
              <a:defRPr/>
            </a:pPr>
            <a:r>
              <a:rPr lang="en-US" sz="2400" dirty="0" smtClean="0">
                <a:effectLst/>
                <a:latin typeface="Arial" charset="0"/>
              </a:rPr>
              <a:t>National Association for Media Literacy Education </a:t>
            </a:r>
            <a:r>
              <a:rPr lang="en-US" sz="2400" dirty="0" smtClean="0">
                <a:effectLst/>
                <a:latin typeface="Arial" charset="0"/>
                <a:hlinkClick r:id="rId7"/>
              </a:rPr>
              <a:t>http://www.namle.net/home</a:t>
            </a:r>
            <a:endParaRPr lang="en-US" sz="2400" dirty="0" smtClean="0">
              <a:effectLst/>
              <a:latin typeface="Arial" charset="0"/>
            </a:endParaRPr>
          </a:p>
          <a:p>
            <a:pPr>
              <a:lnSpc>
                <a:spcPct val="80000"/>
              </a:lnSpc>
              <a:buFont typeface="Wingdings" pitchFamily="2" charset="2"/>
              <a:buChar char="q"/>
              <a:defRPr/>
            </a:pPr>
            <a:r>
              <a:rPr lang="en-US" sz="2400" dirty="0" smtClean="0">
                <a:effectLst/>
                <a:latin typeface="Arial" charset="0"/>
              </a:rPr>
              <a:t>Understand Media -  </a:t>
            </a:r>
            <a:r>
              <a:rPr lang="en-US" sz="2400" dirty="0" smtClean="0">
                <a:effectLst/>
                <a:latin typeface="Arial" charset="0"/>
                <a:hlinkClick r:id="rId8"/>
              </a:rPr>
              <a:t>www.understandmedia.com</a:t>
            </a:r>
            <a:endParaRPr lang="en-US" sz="2400" dirty="0" smtClean="0">
              <a:effectLst/>
              <a:latin typeface="Arial" charset="0"/>
            </a:endParaRPr>
          </a:p>
          <a:p>
            <a:pPr>
              <a:lnSpc>
                <a:spcPct val="80000"/>
              </a:lnSpc>
              <a:buFont typeface="Wingdings" pitchFamily="2" charset="2"/>
              <a:buChar char="q"/>
              <a:defRPr/>
            </a:pPr>
            <a:r>
              <a:rPr lang="en-US" sz="2400" dirty="0" smtClean="0">
                <a:effectLst/>
                <a:latin typeface="Arial" charset="0"/>
              </a:rPr>
              <a:t>PBS Teachers- </a:t>
            </a:r>
            <a:r>
              <a:rPr lang="en-US" sz="2400" dirty="0" smtClean="0">
                <a:effectLst/>
                <a:latin typeface="Arial" charset="0"/>
                <a:hlinkClick r:id="rId9"/>
              </a:rPr>
              <a:t>http://www.pbs.org/teachers/media_lit/index.html</a:t>
            </a:r>
            <a:endParaRPr lang="en-US" sz="2400" dirty="0" smtClean="0">
              <a:effectLst/>
              <a:latin typeface="Arial" charset="0"/>
            </a:endParaRPr>
          </a:p>
          <a:p>
            <a:pPr>
              <a:lnSpc>
                <a:spcPct val="80000"/>
              </a:lnSpc>
              <a:buFont typeface="Wingdings" pitchFamily="2" charset="2"/>
              <a:buChar char="q"/>
              <a:defRPr/>
            </a:pPr>
            <a:r>
              <a:rPr lang="en-US" sz="2400" dirty="0" smtClean="0">
                <a:latin typeface="Arial" charset="0"/>
              </a:rPr>
              <a:t>Don’t Buy It: </a:t>
            </a:r>
            <a:r>
              <a:rPr lang="en-US" sz="2400" dirty="0" smtClean="0">
                <a:solidFill>
                  <a:srgbClr val="FFFFFF"/>
                </a:solidFill>
                <a:effectLst/>
                <a:latin typeface="Arial" charset="0"/>
                <a:hlinkClick r:id="rId10"/>
              </a:rPr>
              <a:t>www.pbskids.org/dontbuyit</a:t>
            </a:r>
            <a:endParaRPr lang="en-US" sz="2400" dirty="0" smtClean="0">
              <a:solidFill>
                <a:srgbClr val="FFFFFF"/>
              </a:solidFill>
              <a:effectLst/>
              <a:latin typeface="Arial" charset="0"/>
            </a:endParaRPr>
          </a:p>
          <a:p>
            <a:pPr>
              <a:lnSpc>
                <a:spcPct val="80000"/>
              </a:lnSpc>
              <a:buFont typeface="Wingdings" pitchFamily="2" charset="2"/>
              <a:buChar char="q"/>
              <a:defRPr/>
            </a:pPr>
            <a:r>
              <a:rPr lang="en-US" sz="2400" dirty="0" smtClean="0">
                <a:effectLst/>
                <a:latin typeface="Arial" charset="0"/>
              </a:rPr>
              <a:t>Project New Media Literacies</a:t>
            </a:r>
            <a:br>
              <a:rPr lang="en-US" sz="2400" dirty="0" smtClean="0">
                <a:effectLst/>
                <a:latin typeface="Arial" charset="0"/>
              </a:rPr>
            </a:br>
            <a:r>
              <a:rPr lang="en-US" sz="2400" dirty="0" smtClean="0">
                <a:effectLst/>
                <a:latin typeface="Arial" charset="0"/>
                <a:hlinkClick r:id="rId11"/>
              </a:rPr>
              <a:t>http://newmedialiteracies.org/</a:t>
            </a:r>
            <a:endParaRPr lang="en-US" sz="2400" dirty="0" smtClean="0">
              <a:effectLst/>
              <a:latin typeface="Arial" charset="0"/>
            </a:endParaRPr>
          </a:p>
          <a:p>
            <a:pPr>
              <a:lnSpc>
                <a:spcPct val="80000"/>
              </a:lnSpc>
              <a:buFont typeface="Wingdings" pitchFamily="2" charset="2"/>
              <a:buChar char="q"/>
              <a:defRPr/>
            </a:pPr>
            <a:endParaRPr lang="en-US" sz="2400" dirty="0" smtClean="0">
              <a:effectLst/>
              <a:latin typeface="Arial" charset="0"/>
            </a:endParaRPr>
          </a:p>
          <a:p>
            <a:pPr>
              <a:lnSpc>
                <a:spcPct val="80000"/>
              </a:lnSpc>
              <a:buFont typeface="Wingdings" pitchFamily="2" charset="2"/>
              <a:buNone/>
              <a:defRPr/>
            </a:pPr>
            <a:r>
              <a:rPr lang="en-US" dirty="0" smtClean="0"/>
              <a:t> </a:t>
            </a:r>
            <a:endParaRPr lang="en-US" sz="2400" dirty="0" smtClean="0">
              <a:solidFill>
                <a:srgbClr val="FFFFFF"/>
              </a:solidFill>
              <a:effectLst/>
              <a:latin typeface="Arial" charset="0"/>
            </a:endParaRPr>
          </a:p>
          <a:p>
            <a:pPr>
              <a:lnSpc>
                <a:spcPct val="80000"/>
              </a:lnSpc>
              <a:buFont typeface="Wingdings" pitchFamily="2" charset="2"/>
              <a:buNone/>
              <a:defRPr/>
            </a:pPr>
            <a:endParaRPr lang="en-US" sz="2400" dirty="0" smtClean="0">
              <a:latin typeface="Arial" charset="0"/>
            </a:endParaRPr>
          </a:p>
        </p:txBody>
      </p:sp>
      <p:pic>
        <p:nvPicPr>
          <p:cNvPr id="29700" name="Picture 8" descr="MCj03661120000[1]"/>
          <p:cNvPicPr>
            <a:picLocks noChangeAspect="1" noChangeArrowheads="1"/>
          </p:cNvPicPr>
          <p:nvPr/>
        </p:nvPicPr>
        <p:blipFill>
          <a:blip r:embed="rId12"/>
          <a:srcRect/>
          <a:stretch>
            <a:fillRect/>
          </a:stretch>
        </p:blipFill>
        <p:spPr bwMode="auto">
          <a:xfrm>
            <a:off x="7115175" y="0"/>
            <a:ext cx="1952625" cy="15414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9474" name="Rectangle 2"/>
          <p:cNvSpPr>
            <a:spLocks noGrp="1" noChangeArrowheads="1"/>
          </p:cNvSpPr>
          <p:nvPr>
            <p:ph type="ctrTitle"/>
          </p:nvPr>
        </p:nvSpPr>
        <p:spPr>
          <a:xfrm>
            <a:off x="609600" y="76200"/>
            <a:ext cx="7772400" cy="762000"/>
          </a:xfrm>
        </p:spPr>
        <p:txBody>
          <a:bodyPr/>
          <a:lstStyle/>
          <a:p>
            <a:pPr algn="ctr">
              <a:defRPr/>
            </a:pPr>
            <a:r>
              <a:rPr lang="en-US" sz="3600" dirty="0" smtClean="0"/>
              <a:t>Resources Used</a:t>
            </a:r>
          </a:p>
        </p:txBody>
      </p:sp>
      <p:sp>
        <p:nvSpPr>
          <p:cNvPr id="489475" name="Rectangle 3"/>
          <p:cNvSpPr>
            <a:spLocks noGrp="1" noChangeArrowheads="1"/>
          </p:cNvSpPr>
          <p:nvPr>
            <p:ph type="subTitle" idx="1"/>
          </p:nvPr>
        </p:nvSpPr>
        <p:spPr>
          <a:xfrm>
            <a:off x="304800" y="838200"/>
            <a:ext cx="8686800" cy="5791200"/>
          </a:xfrm>
        </p:spPr>
        <p:txBody>
          <a:bodyPr/>
          <a:lstStyle/>
          <a:p>
            <a:pPr algn="l">
              <a:lnSpc>
                <a:spcPct val="80000"/>
              </a:lnSpc>
              <a:defRPr/>
            </a:pPr>
            <a:r>
              <a:rPr lang="en-US" sz="1800" b="1" u="sng" dirty="0" smtClean="0"/>
              <a:t>Print Resources</a:t>
            </a:r>
          </a:p>
          <a:p>
            <a:pPr algn="l">
              <a:lnSpc>
                <a:spcPct val="80000"/>
              </a:lnSpc>
              <a:defRPr/>
            </a:pPr>
            <a:r>
              <a:rPr lang="en-US" sz="1800" b="1" u="sng" dirty="0" smtClean="0"/>
              <a:t>MediaLit KIT: A Framework for Learning and Teaching in a Media Age: Teacher/Leader’s Orientation Guide</a:t>
            </a:r>
          </a:p>
          <a:p>
            <a:pPr algn="l">
              <a:lnSpc>
                <a:spcPct val="80000"/>
              </a:lnSpc>
              <a:defRPr/>
            </a:pPr>
            <a:endParaRPr lang="en-US" sz="1800" b="1" dirty="0" smtClean="0"/>
          </a:p>
          <a:p>
            <a:pPr algn="l">
              <a:lnSpc>
                <a:spcPct val="80000"/>
              </a:lnSpc>
              <a:defRPr/>
            </a:pPr>
            <a:r>
              <a:rPr lang="en-US" sz="1800" b="1" u="sng" dirty="0" smtClean="0"/>
              <a:t>Parenting in A TV Age: A Media Literacy Workshop Kit on Children and Television</a:t>
            </a:r>
          </a:p>
          <a:p>
            <a:pPr algn="l">
              <a:lnSpc>
                <a:spcPct val="80000"/>
              </a:lnSpc>
              <a:defRPr/>
            </a:pPr>
            <a:endParaRPr lang="en-US" sz="1800" b="1" u="sng" dirty="0" smtClean="0"/>
          </a:p>
          <a:p>
            <a:pPr algn="l">
              <a:lnSpc>
                <a:spcPct val="80000"/>
              </a:lnSpc>
              <a:defRPr/>
            </a:pPr>
            <a:r>
              <a:rPr lang="en-US" sz="1800" b="1" u="sng" dirty="0" smtClean="0"/>
              <a:t>Don’t Buy It! Teacher’s guide from website of same name at :</a:t>
            </a:r>
            <a:endParaRPr lang="en-US" sz="1800" b="1" dirty="0" smtClean="0"/>
          </a:p>
          <a:p>
            <a:pPr algn="l">
              <a:lnSpc>
                <a:spcPct val="80000"/>
              </a:lnSpc>
              <a:defRPr/>
            </a:pPr>
            <a:r>
              <a:rPr lang="en-US" sz="1800" b="1" dirty="0" smtClean="0">
                <a:hlinkClick r:id="rId2"/>
              </a:rPr>
              <a:t>www.pbskids.org/dontbuyit</a:t>
            </a:r>
            <a:endParaRPr lang="en-US" sz="1800" b="1" dirty="0" smtClean="0"/>
          </a:p>
          <a:p>
            <a:pPr algn="l">
              <a:lnSpc>
                <a:spcPct val="80000"/>
              </a:lnSpc>
              <a:defRPr/>
            </a:pPr>
            <a:endParaRPr lang="en-US" sz="1800" b="1" dirty="0" smtClean="0"/>
          </a:p>
          <a:p>
            <a:pPr algn="l">
              <a:lnSpc>
                <a:spcPct val="80000"/>
              </a:lnSpc>
              <a:defRPr/>
            </a:pPr>
            <a:r>
              <a:rPr lang="en-US" sz="1800" b="1" dirty="0" smtClean="0"/>
              <a:t>www.zillions.org   </a:t>
            </a:r>
            <a:endParaRPr lang="en-US" sz="1800" b="1" u="sng" dirty="0" smtClean="0"/>
          </a:p>
          <a:p>
            <a:pPr algn="l">
              <a:lnSpc>
                <a:spcPct val="80000"/>
              </a:lnSpc>
              <a:defRPr/>
            </a:pPr>
            <a:r>
              <a:rPr lang="en-US" sz="1800" b="1" u="sng" dirty="0" smtClean="0"/>
              <a:t>Behind the Scenes: Media Literacy Resource Kit </a:t>
            </a:r>
            <a:r>
              <a:rPr lang="en-US" sz="1800" b="1" dirty="0" smtClean="0"/>
              <a:t>created by TVOntario. </a:t>
            </a:r>
          </a:p>
          <a:p>
            <a:pPr algn="l">
              <a:lnSpc>
                <a:spcPct val="80000"/>
              </a:lnSpc>
              <a:defRPr/>
            </a:pPr>
            <a:endParaRPr lang="en-US" sz="1800" b="1" u="sng" dirty="0" smtClean="0"/>
          </a:p>
          <a:p>
            <a:pPr algn="l">
              <a:lnSpc>
                <a:spcPct val="80000"/>
              </a:lnSpc>
              <a:defRPr/>
            </a:pPr>
            <a:r>
              <a:rPr lang="en-US" sz="1800" b="1" u="sng" dirty="0" smtClean="0"/>
              <a:t>Creating Critical Viewers: A Partnership Between Schools and Television Professionals </a:t>
            </a:r>
          </a:p>
          <a:p>
            <a:pPr algn="l">
              <a:lnSpc>
                <a:spcPct val="80000"/>
              </a:lnSpc>
              <a:defRPr/>
            </a:pPr>
            <a:endParaRPr lang="en-US" sz="1800" b="1" u="sng" dirty="0" smtClean="0"/>
          </a:p>
          <a:p>
            <a:pPr algn="l">
              <a:lnSpc>
                <a:spcPct val="80000"/>
              </a:lnSpc>
              <a:defRPr/>
            </a:pPr>
            <a:r>
              <a:rPr lang="en-US" sz="1800" b="1" u="sng" dirty="0" smtClean="0"/>
              <a:t>Tips to Tame the Tube</a:t>
            </a:r>
            <a:r>
              <a:rPr lang="en-US" sz="1800" b="1" dirty="0" smtClean="0"/>
              <a:t> </a:t>
            </a:r>
          </a:p>
          <a:p>
            <a:pPr algn="l">
              <a:lnSpc>
                <a:spcPct val="80000"/>
              </a:lnSpc>
              <a:defRPr/>
            </a:pPr>
            <a:endParaRPr lang="en-US" sz="1800" b="1" u="sng" dirty="0" smtClean="0"/>
          </a:p>
          <a:p>
            <a:pPr algn="l">
              <a:lnSpc>
                <a:spcPct val="80000"/>
              </a:lnSpc>
              <a:defRPr/>
            </a:pPr>
            <a:r>
              <a:rPr lang="en-US" sz="1800" b="1" u="sng" dirty="0" smtClean="0"/>
              <a:t>Liz’s Circus Story Website</a:t>
            </a:r>
            <a:r>
              <a:rPr lang="en-US" sz="1800" b="1" dirty="0" smtClean="0"/>
              <a:t>- </a:t>
            </a:r>
            <a:r>
              <a:rPr lang="en-US" sz="1800" b="1" dirty="0" smtClean="0">
                <a:hlinkClick r:id="rId3"/>
              </a:rPr>
              <a:t>www.ket.org/artstoolkit/drama/circusstory</a:t>
            </a:r>
            <a:r>
              <a:rPr lang="en-US" sz="1800" b="1" dirty="0" smtClean="0"/>
              <a:t> </a:t>
            </a:r>
          </a:p>
          <a:p>
            <a:pPr algn="l">
              <a:lnSpc>
                <a:spcPct val="80000"/>
              </a:lnSpc>
              <a:defRPr/>
            </a:pPr>
            <a:endParaRPr lang="en-US" sz="1800" b="1" dirty="0" smtClean="0"/>
          </a:p>
          <a:p>
            <a:pPr algn="l">
              <a:lnSpc>
                <a:spcPct val="80000"/>
              </a:lnSpc>
              <a:defRPr/>
            </a:pPr>
            <a:r>
              <a:rPr lang="en-US" sz="1800" b="1" dirty="0" smtClean="0"/>
              <a:t>Jo Cool/Jo fool- www.media-awareness.ca/english/special_initiatives/games/joecool_joefool/index.cfm</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746" name="Rectangle 2"/>
          <p:cNvSpPr>
            <a:spLocks noGrp="1" noChangeArrowheads="1"/>
          </p:cNvSpPr>
          <p:nvPr>
            <p:ph type="title"/>
          </p:nvPr>
        </p:nvSpPr>
        <p:spPr>
          <a:xfrm>
            <a:off x="381000" y="228600"/>
            <a:ext cx="8515350" cy="1143000"/>
          </a:xfrm>
        </p:spPr>
        <p:txBody>
          <a:bodyPr/>
          <a:lstStyle/>
          <a:p>
            <a:pPr>
              <a:defRPr/>
            </a:pPr>
            <a:r>
              <a:rPr lang="en-US" sz="3600" b="1" dirty="0" smtClean="0">
                <a:latin typeface="Arial Rounded MT Bold" pitchFamily="34" charset="0"/>
              </a:rPr>
              <a:t>21</a:t>
            </a:r>
            <a:r>
              <a:rPr lang="en-US" sz="3600" b="1" baseline="30000" dirty="0" smtClean="0">
                <a:latin typeface="Arial Rounded MT Bold" pitchFamily="34" charset="0"/>
              </a:rPr>
              <a:t>st</a:t>
            </a:r>
            <a:r>
              <a:rPr lang="en-US" sz="3600" b="1" dirty="0" smtClean="0">
                <a:latin typeface="Arial Rounded MT Bold" pitchFamily="34" charset="0"/>
              </a:rPr>
              <a:t> Century Skills = Media Literacy</a:t>
            </a:r>
          </a:p>
        </p:txBody>
      </p:sp>
      <p:sp>
        <p:nvSpPr>
          <p:cNvPr id="415747" name="Rectangle 3"/>
          <p:cNvSpPr>
            <a:spLocks noGrp="1" noChangeArrowheads="1"/>
          </p:cNvSpPr>
          <p:nvPr>
            <p:ph type="body" idx="1"/>
          </p:nvPr>
        </p:nvSpPr>
        <p:spPr>
          <a:xfrm>
            <a:off x="1104900" y="1600200"/>
            <a:ext cx="7791450" cy="4114800"/>
          </a:xfrm>
        </p:spPr>
        <p:txBody>
          <a:bodyPr/>
          <a:lstStyle/>
          <a:p>
            <a:pPr marL="609600" indent="-609600">
              <a:lnSpc>
                <a:spcPct val="90000"/>
              </a:lnSpc>
              <a:buFont typeface="Monotype Sorts" pitchFamily="2" charset="2"/>
              <a:buNone/>
              <a:defRPr/>
            </a:pPr>
            <a:r>
              <a:rPr lang="en-US" sz="2800" b="1" dirty="0" smtClean="0">
                <a:solidFill>
                  <a:srgbClr val="FFFFFF"/>
                </a:solidFill>
                <a:latin typeface="Arial Rounded MT Bold" pitchFamily="34" charset="0"/>
              </a:rPr>
              <a:t>….the word literacy suggests a complex of skills, including analysis, evaluation, synthesis, and application. Merely teaching reading and writing is no longer sufficient…</a:t>
            </a:r>
          </a:p>
          <a:p>
            <a:pPr marL="609600" indent="-609600">
              <a:lnSpc>
                <a:spcPct val="90000"/>
              </a:lnSpc>
              <a:buFont typeface="Monotype Sorts" pitchFamily="2" charset="2"/>
              <a:buNone/>
              <a:defRPr/>
            </a:pPr>
            <a:r>
              <a:rPr lang="en-US" sz="2000" b="1" dirty="0" smtClean="0">
                <a:latin typeface="Arial Rounded MT Bold" pitchFamily="34" charset="0"/>
              </a:rPr>
              <a:t>	</a:t>
            </a:r>
          </a:p>
          <a:p>
            <a:pPr marL="609600" indent="-609600">
              <a:lnSpc>
                <a:spcPct val="90000"/>
              </a:lnSpc>
              <a:buFont typeface="Monotype Sorts" pitchFamily="2" charset="2"/>
              <a:buNone/>
              <a:defRPr/>
            </a:pPr>
            <a:r>
              <a:rPr lang="en-US" sz="2000" b="1" dirty="0" smtClean="0">
                <a:latin typeface="Arial Rounded MT Bold" pitchFamily="34" charset="0"/>
              </a:rPr>
              <a:t>	</a:t>
            </a:r>
            <a:r>
              <a:rPr lang="en-US" sz="1600" b="1" dirty="0" smtClean="0">
                <a:latin typeface="Arial Rounded MT Bold" pitchFamily="34" charset="0"/>
              </a:rPr>
              <a:t>from Janet Murray, Contemporary Literacy: Essential Skills for the 21</a:t>
            </a:r>
            <a:r>
              <a:rPr lang="en-US" sz="1600" b="1" baseline="30000" dirty="0" smtClean="0">
                <a:latin typeface="Arial Rounded MT Bold" pitchFamily="34" charset="0"/>
              </a:rPr>
              <a:t>st</a:t>
            </a:r>
            <a:r>
              <a:rPr lang="en-US" sz="1600" b="1" dirty="0" smtClean="0">
                <a:latin typeface="Arial Rounded MT Bold" pitchFamily="34" charset="0"/>
              </a:rPr>
              <a:t> Century” Multimedia Schools, Mar-April 2003 </a:t>
            </a:r>
          </a:p>
          <a:p>
            <a:pPr marL="609600" indent="-609600">
              <a:lnSpc>
                <a:spcPct val="90000"/>
              </a:lnSpc>
              <a:buFont typeface="Monotype Sorts" pitchFamily="2" charset="2"/>
              <a:buNone/>
              <a:defRPr/>
            </a:pPr>
            <a:r>
              <a:rPr lang="en-US" sz="1600" b="1" dirty="0" smtClean="0">
                <a:latin typeface="Arial Rounded MT Bold" pitchFamily="34" charset="0"/>
              </a:rPr>
              <a:t>	   </a:t>
            </a:r>
          </a:p>
        </p:txBody>
      </p:sp>
      <p:pic>
        <p:nvPicPr>
          <p:cNvPr id="33795" name="Picture 3" descr="C:\Documents and Settings\lmoore\Local Settings\Temporary Internet Files\Content.IE5\LXL80SXN\MPj03164370000[1].jpg"/>
          <p:cNvPicPr>
            <a:picLocks noChangeAspect="1" noChangeArrowheads="1"/>
          </p:cNvPicPr>
          <p:nvPr/>
        </p:nvPicPr>
        <p:blipFill>
          <a:blip r:embed="rId3"/>
          <a:srcRect/>
          <a:stretch>
            <a:fillRect/>
          </a:stretch>
        </p:blipFill>
        <p:spPr bwMode="auto">
          <a:xfrm>
            <a:off x="3200400" y="4724400"/>
            <a:ext cx="2555913" cy="1767840"/>
          </a:xfrm>
          <a:prstGeom prst="rect">
            <a:avLst/>
          </a:prstGeom>
          <a:noFill/>
        </p:spPr>
      </p:pic>
      <p:pic>
        <p:nvPicPr>
          <p:cNvPr id="33797" name="Picture 5" descr="C:\Documents and Settings\lmoore\Local Settings\Temporary Internet Files\Content.IE5\LXL80SXN\MPj04394160000[1].jpg"/>
          <p:cNvPicPr>
            <a:picLocks noChangeAspect="1" noChangeArrowheads="1"/>
          </p:cNvPicPr>
          <p:nvPr/>
        </p:nvPicPr>
        <p:blipFill>
          <a:blip r:embed="rId4" cstate="print"/>
          <a:srcRect/>
          <a:stretch>
            <a:fillRect/>
          </a:stretch>
        </p:blipFill>
        <p:spPr bwMode="auto">
          <a:xfrm>
            <a:off x="6553200" y="4724400"/>
            <a:ext cx="1981200" cy="1752600"/>
          </a:xfrm>
          <a:prstGeom prst="rect">
            <a:avLst/>
          </a:prstGeom>
          <a:noFill/>
        </p:spPr>
      </p:pic>
      <p:pic>
        <p:nvPicPr>
          <p:cNvPr id="33806" name="Picture 14" descr="C:\Documents and Settings\lmoore\Local Settings\Temporary Internet Files\Content.IE5\4H0UGY09\MPj04278250000[1].jpg"/>
          <p:cNvPicPr>
            <a:picLocks noChangeAspect="1" noChangeArrowheads="1"/>
          </p:cNvPicPr>
          <p:nvPr/>
        </p:nvPicPr>
        <p:blipFill>
          <a:blip r:embed="rId5" cstate="print"/>
          <a:srcRect/>
          <a:stretch>
            <a:fillRect/>
          </a:stretch>
        </p:blipFill>
        <p:spPr bwMode="auto">
          <a:xfrm>
            <a:off x="457200" y="4724400"/>
            <a:ext cx="2057400" cy="1779604"/>
          </a:xfrm>
          <a:prstGeom prst="rect">
            <a:avLst/>
          </a:prstGeom>
          <a:noFill/>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0498" name="Rectangle 2"/>
          <p:cNvSpPr>
            <a:spLocks noGrp="1" noChangeArrowheads="1"/>
          </p:cNvSpPr>
          <p:nvPr>
            <p:ph type="ctrTitle"/>
          </p:nvPr>
        </p:nvSpPr>
        <p:spPr>
          <a:xfrm>
            <a:off x="609600" y="76200"/>
            <a:ext cx="7772400" cy="762000"/>
          </a:xfrm>
        </p:spPr>
        <p:txBody>
          <a:bodyPr/>
          <a:lstStyle/>
          <a:p>
            <a:pPr algn="ctr">
              <a:defRPr/>
            </a:pPr>
            <a:r>
              <a:rPr lang="en-US" sz="3600" dirty="0" smtClean="0"/>
              <a:t>Resources Used</a:t>
            </a:r>
          </a:p>
        </p:txBody>
      </p:sp>
      <p:sp>
        <p:nvSpPr>
          <p:cNvPr id="490499" name="Rectangle 3"/>
          <p:cNvSpPr>
            <a:spLocks noGrp="1" noChangeArrowheads="1"/>
          </p:cNvSpPr>
          <p:nvPr>
            <p:ph type="subTitle" idx="1"/>
          </p:nvPr>
        </p:nvSpPr>
        <p:spPr>
          <a:xfrm>
            <a:off x="304800" y="838200"/>
            <a:ext cx="8686800" cy="5791200"/>
          </a:xfrm>
        </p:spPr>
        <p:txBody>
          <a:bodyPr/>
          <a:lstStyle/>
          <a:p>
            <a:pPr algn="l">
              <a:lnSpc>
                <a:spcPct val="80000"/>
              </a:lnSpc>
              <a:defRPr/>
            </a:pPr>
            <a:r>
              <a:rPr lang="en-US" sz="2400" b="1" u="sng" dirty="0" smtClean="0"/>
              <a:t>Video Resources</a:t>
            </a:r>
            <a:endParaRPr lang="en-US" sz="2000" b="1" u="sng" dirty="0" smtClean="0"/>
          </a:p>
          <a:p>
            <a:pPr algn="l">
              <a:lnSpc>
                <a:spcPct val="80000"/>
              </a:lnSpc>
              <a:defRPr/>
            </a:pPr>
            <a:r>
              <a:rPr lang="en-US" sz="2000" b="1" u="sng" dirty="0" smtClean="0"/>
              <a:t>Buy Me That!  A Kid’s Survival Guide to TV Advertising </a:t>
            </a:r>
          </a:p>
          <a:p>
            <a:pPr algn="l">
              <a:lnSpc>
                <a:spcPct val="80000"/>
              </a:lnSpc>
              <a:defRPr/>
            </a:pPr>
            <a:r>
              <a:rPr lang="en-US" sz="2000" b="1" u="sng" dirty="0" smtClean="0"/>
              <a:t>   </a:t>
            </a:r>
            <a:endParaRPr lang="en-US" sz="2000" u="sng" dirty="0" smtClean="0"/>
          </a:p>
          <a:p>
            <a:pPr algn="l">
              <a:lnSpc>
                <a:spcPct val="80000"/>
              </a:lnSpc>
              <a:defRPr/>
            </a:pPr>
            <a:r>
              <a:rPr lang="en-US" sz="2000" u="sng" dirty="0" smtClean="0"/>
              <a:t>Other video resources are all available from KET’s instructional resources line-up:</a:t>
            </a:r>
            <a:endParaRPr lang="en-US" sz="2000" b="1" u="sng" dirty="0" smtClean="0"/>
          </a:p>
          <a:p>
            <a:pPr algn="l">
              <a:lnSpc>
                <a:spcPct val="80000"/>
              </a:lnSpc>
              <a:defRPr/>
            </a:pPr>
            <a:r>
              <a:rPr lang="en-US" sz="2000" b="1" u="sng" dirty="0" smtClean="0"/>
              <a:t>Hollywood Homeroom</a:t>
            </a:r>
          </a:p>
          <a:p>
            <a:pPr algn="l">
              <a:lnSpc>
                <a:spcPct val="80000"/>
              </a:lnSpc>
              <a:defRPr/>
            </a:pPr>
            <a:endParaRPr lang="en-US" sz="2000" b="1" u="sng" dirty="0" smtClean="0"/>
          </a:p>
          <a:p>
            <a:pPr algn="l">
              <a:lnSpc>
                <a:spcPct val="80000"/>
              </a:lnSpc>
              <a:defRPr/>
            </a:pPr>
            <a:r>
              <a:rPr lang="en-US" sz="2000" b="1" u="sng" dirty="0" smtClean="0"/>
              <a:t>Tales From the Brothers Grimm</a:t>
            </a:r>
          </a:p>
          <a:p>
            <a:pPr algn="l">
              <a:lnSpc>
                <a:spcPct val="80000"/>
              </a:lnSpc>
              <a:defRPr/>
            </a:pPr>
            <a:endParaRPr lang="en-US" sz="2000" b="1" u="sng" dirty="0" smtClean="0"/>
          </a:p>
          <a:p>
            <a:pPr algn="l">
              <a:lnSpc>
                <a:spcPct val="80000"/>
              </a:lnSpc>
              <a:defRPr/>
            </a:pPr>
            <a:r>
              <a:rPr lang="en-US" sz="2000" b="1" u="sng" dirty="0" smtClean="0"/>
              <a:t>Making Grimm Movies</a:t>
            </a:r>
          </a:p>
          <a:p>
            <a:pPr algn="l">
              <a:lnSpc>
                <a:spcPct val="80000"/>
              </a:lnSpc>
              <a:defRPr/>
            </a:pPr>
            <a:endParaRPr lang="en-US" sz="2000" b="1" u="sng" dirty="0" smtClean="0"/>
          </a:p>
          <a:p>
            <a:pPr algn="l">
              <a:lnSpc>
                <a:spcPct val="80000"/>
              </a:lnSpc>
              <a:defRPr/>
            </a:pPr>
            <a:r>
              <a:rPr lang="en-US" sz="2000" b="1" u="sng" dirty="0" smtClean="0"/>
              <a:t>Many Voices</a:t>
            </a:r>
          </a:p>
          <a:p>
            <a:pPr algn="l">
              <a:lnSpc>
                <a:spcPct val="80000"/>
              </a:lnSpc>
              <a:defRPr/>
            </a:pPr>
            <a:endParaRPr lang="en-US" sz="2000" b="1" u="sng" dirty="0" smtClean="0"/>
          </a:p>
          <a:p>
            <a:pPr algn="l">
              <a:lnSpc>
                <a:spcPct val="80000"/>
              </a:lnSpc>
              <a:defRPr/>
            </a:pPr>
            <a:r>
              <a:rPr lang="en-US" sz="2000" b="1" u="sng" dirty="0" smtClean="0"/>
              <a:t>Making News Quiz</a:t>
            </a:r>
          </a:p>
          <a:p>
            <a:pPr algn="l">
              <a:lnSpc>
                <a:spcPct val="80000"/>
              </a:lnSpc>
              <a:defRPr/>
            </a:pPr>
            <a:endParaRPr lang="en-US" sz="2000" b="1" u="sng" dirty="0" smtClean="0"/>
          </a:p>
          <a:p>
            <a:pPr algn="l">
              <a:lnSpc>
                <a:spcPct val="80000"/>
              </a:lnSpc>
              <a:defRPr/>
            </a:pPr>
            <a:endParaRPr lang="en-US" sz="2400" b="1" u="sng" dirty="0" smtClean="0"/>
          </a:p>
          <a:p>
            <a:pPr algn="l">
              <a:lnSpc>
                <a:spcPct val="80000"/>
              </a:lnSpc>
              <a:defRPr/>
            </a:pPr>
            <a:r>
              <a:rPr lang="en-US" sz="2400" b="1" u="sng" dirty="0" smtClean="0"/>
              <a:t>A Variety of KET EncycloMedia video clips</a:t>
            </a:r>
          </a:p>
          <a:p>
            <a:pPr algn="l">
              <a:lnSpc>
                <a:spcPct val="80000"/>
              </a:lnSpc>
              <a:defRPr/>
            </a:pPr>
            <a:endParaRPr lang="en-US" sz="2400" b="1" u="sng" dirty="0" smtClean="0"/>
          </a:p>
          <a:p>
            <a:pPr algn="l">
              <a:lnSpc>
                <a:spcPct val="80000"/>
              </a:lnSpc>
              <a:defRPr/>
            </a:pPr>
            <a:endParaRPr lang="en-US" sz="2400" b="1" u="sng" dirty="0" smtClean="0"/>
          </a:p>
          <a:p>
            <a:pPr algn="l">
              <a:lnSpc>
                <a:spcPct val="80000"/>
              </a:lnSpc>
              <a:defRPr/>
            </a:pPr>
            <a:endParaRPr lang="en-US" sz="2400" b="1"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2674" name="Rectangle 2"/>
          <p:cNvSpPr>
            <a:spLocks noGrp="1" noChangeArrowheads="1"/>
          </p:cNvSpPr>
          <p:nvPr>
            <p:ph type="title"/>
          </p:nvPr>
        </p:nvSpPr>
        <p:spPr>
          <a:xfrm>
            <a:off x="304800" y="685800"/>
            <a:ext cx="7696200" cy="838200"/>
          </a:xfrm>
        </p:spPr>
        <p:txBody>
          <a:bodyPr/>
          <a:lstStyle/>
          <a:p>
            <a:pPr>
              <a:defRPr/>
            </a:pPr>
            <a:r>
              <a:rPr lang="en-US" sz="3600" b="1" dirty="0" smtClean="0">
                <a:latin typeface="Arial Rounded MT Bold" pitchFamily="34" charset="0"/>
              </a:rPr>
              <a:t>Why Teach Media Literacy?</a:t>
            </a:r>
          </a:p>
        </p:txBody>
      </p:sp>
      <p:sp>
        <p:nvSpPr>
          <p:cNvPr id="412675" name="Rectangle 3"/>
          <p:cNvSpPr>
            <a:spLocks noGrp="1" noChangeArrowheads="1"/>
          </p:cNvSpPr>
          <p:nvPr>
            <p:ph type="body" idx="1"/>
          </p:nvPr>
        </p:nvSpPr>
        <p:spPr>
          <a:xfrm>
            <a:off x="1219200" y="1676400"/>
            <a:ext cx="7696200" cy="1981200"/>
          </a:xfrm>
        </p:spPr>
        <p:txBody>
          <a:bodyPr/>
          <a:lstStyle/>
          <a:p>
            <a:pPr>
              <a:lnSpc>
                <a:spcPct val="80000"/>
              </a:lnSpc>
              <a:buFont typeface="Monotype Sorts" pitchFamily="2" charset="2"/>
              <a:buNone/>
              <a:defRPr/>
            </a:pPr>
            <a:endParaRPr lang="en-US" sz="3600" b="1" i="1" dirty="0" smtClean="0">
              <a:latin typeface="Arial" charset="0"/>
            </a:endParaRPr>
          </a:p>
          <a:p>
            <a:pPr>
              <a:lnSpc>
                <a:spcPct val="80000"/>
              </a:lnSpc>
              <a:buFont typeface="Monotype Sorts" pitchFamily="2" charset="2"/>
              <a:buNone/>
              <a:defRPr/>
            </a:pPr>
            <a:endParaRPr lang="en-US" sz="2800" dirty="0" smtClean="0">
              <a:latin typeface="Arial Rounded MT Bold" pitchFamily="34" charset="0"/>
            </a:endParaRPr>
          </a:p>
        </p:txBody>
      </p:sp>
      <p:sp>
        <p:nvSpPr>
          <p:cNvPr id="412678" name="Text Box 6"/>
          <p:cNvSpPr txBox="1">
            <a:spLocks noChangeArrowheads="1"/>
          </p:cNvSpPr>
          <p:nvPr/>
        </p:nvSpPr>
        <p:spPr bwMode="auto">
          <a:xfrm>
            <a:off x="990600" y="3581400"/>
            <a:ext cx="7696200" cy="417513"/>
          </a:xfrm>
          <a:prstGeom prst="rect">
            <a:avLst/>
          </a:prstGeom>
          <a:noFill/>
          <a:ln w="57150" cmpd="thinThick" algn="ctr">
            <a:noFill/>
            <a:miter lim="800000"/>
            <a:headEnd type="none" w="sm" len="sm"/>
            <a:tailEnd type="none" w="lg" len="med"/>
          </a:ln>
          <a:effectLst/>
        </p:spPr>
        <p:txBody>
          <a:bodyPr lIns="90488" tIns="44450" rIns="90488" bIns="44450">
            <a:spAutoFit/>
          </a:bodyPr>
          <a:lstStyle/>
          <a:p>
            <a:pPr marL="342900" indent="-342900">
              <a:spcBef>
                <a:spcPct val="50000"/>
              </a:spcBef>
              <a:defRPr/>
            </a:pPr>
            <a:endParaRPr lang="en-US" dirty="0">
              <a:effectLst>
                <a:outerShdw blurRad="38100" dist="38100" dir="2700000" algn="tl">
                  <a:srgbClr val="000000"/>
                </a:outerShdw>
              </a:effectLst>
            </a:endParaRPr>
          </a:p>
        </p:txBody>
      </p:sp>
      <p:sp>
        <p:nvSpPr>
          <p:cNvPr id="8" name="Rectangle 7"/>
          <p:cNvSpPr/>
          <p:nvPr/>
        </p:nvSpPr>
        <p:spPr>
          <a:xfrm>
            <a:off x="152400" y="1922145"/>
            <a:ext cx="8229600" cy="2954655"/>
          </a:xfrm>
          <a:prstGeom prst="rect">
            <a:avLst/>
          </a:prstGeom>
        </p:spPr>
        <p:txBody>
          <a:bodyPr wrap="square">
            <a:spAutoFit/>
          </a:bodyPr>
          <a:lstStyle/>
          <a:p>
            <a:pPr algn="l">
              <a:lnSpc>
                <a:spcPct val="100000"/>
              </a:lnSpc>
              <a:spcBef>
                <a:spcPct val="50000"/>
              </a:spcBef>
              <a:buClrTx/>
              <a:buSzTx/>
              <a:buFontTx/>
              <a:buNone/>
            </a:pPr>
            <a:r>
              <a:rPr lang="en-US" sz="2800" dirty="0" smtClean="0">
                <a:solidFill>
                  <a:srgbClr val="FFFFFF"/>
                </a:solidFill>
              </a:rPr>
              <a:t>“We are moving into a time when </a:t>
            </a:r>
            <a:br>
              <a:rPr lang="en-US" sz="2800" dirty="0" smtClean="0">
                <a:solidFill>
                  <a:srgbClr val="FFFFFF"/>
                </a:solidFill>
              </a:rPr>
            </a:br>
            <a:r>
              <a:rPr lang="en-US" sz="2800" dirty="0" smtClean="0">
                <a:solidFill>
                  <a:srgbClr val="FFFFFF"/>
                </a:solidFill>
              </a:rPr>
              <a:t>the image will become more </a:t>
            </a:r>
            <a:br>
              <a:rPr lang="en-US" sz="2800" dirty="0" smtClean="0">
                <a:solidFill>
                  <a:srgbClr val="FFFFFF"/>
                </a:solidFill>
              </a:rPr>
            </a:br>
            <a:r>
              <a:rPr lang="en-US" sz="2800" dirty="0" smtClean="0">
                <a:solidFill>
                  <a:srgbClr val="FFFFFF"/>
                </a:solidFill>
              </a:rPr>
              <a:t>important than the object itself, </a:t>
            </a:r>
            <a:br>
              <a:rPr lang="en-US" sz="2800" dirty="0" smtClean="0">
                <a:solidFill>
                  <a:srgbClr val="FFFFFF"/>
                </a:solidFill>
              </a:rPr>
            </a:br>
            <a:r>
              <a:rPr lang="en-US" sz="2800" dirty="0" smtClean="0">
                <a:solidFill>
                  <a:srgbClr val="FFFFFF"/>
                </a:solidFill>
              </a:rPr>
              <a:t>when appearance will be preferred</a:t>
            </a:r>
            <a:br>
              <a:rPr lang="en-US" sz="2800" dirty="0" smtClean="0">
                <a:solidFill>
                  <a:srgbClr val="FFFFFF"/>
                </a:solidFill>
              </a:rPr>
            </a:br>
            <a:r>
              <a:rPr lang="en-US" sz="2800" dirty="0" smtClean="0">
                <a:solidFill>
                  <a:srgbClr val="FFFFFF"/>
                </a:solidFill>
              </a:rPr>
              <a:t>to reality, and it will be ever harder</a:t>
            </a:r>
            <a:br>
              <a:rPr lang="en-US" sz="2800" dirty="0" smtClean="0">
                <a:solidFill>
                  <a:srgbClr val="FFFFFF"/>
                </a:solidFill>
              </a:rPr>
            </a:br>
            <a:r>
              <a:rPr lang="en-US" sz="2800" dirty="0" smtClean="0">
                <a:solidFill>
                  <a:srgbClr val="FFFFFF"/>
                </a:solidFill>
              </a:rPr>
              <a:t>to know the truth.”                                                     </a:t>
            </a:r>
            <a:r>
              <a:rPr lang="en-US" sz="1800" dirty="0" smtClean="0">
                <a:solidFill>
                  <a:srgbClr val="FFFFFF"/>
                </a:solidFill>
              </a:rPr>
              <a:t>Oliver Wendell Holmes</a:t>
            </a:r>
            <a:endParaRPr lang="en-US" sz="1800" dirty="0">
              <a:solidFill>
                <a:srgbClr val="FFFFFF"/>
              </a:solidFill>
            </a:endParaRPr>
          </a:p>
        </p:txBody>
      </p:sp>
      <p:pic>
        <p:nvPicPr>
          <p:cNvPr id="9" name="Picture 8" descr="225px-Oliver_Wendell_Holmes_Jr_circa_1930.jpg"/>
          <p:cNvPicPr>
            <a:picLocks noChangeAspect="1"/>
          </p:cNvPicPr>
          <p:nvPr/>
        </p:nvPicPr>
        <p:blipFill>
          <a:blip r:embed="rId3"/>
          <a:stretch>
            <a:fillRect/>
          </a:stretch>
        </p:blipFill>
        <p:spPr>
          <a:xfrm>
            <a:off x="6324600" y="1981200"/>
            <a:ext cx="2622176" cy="3124200"/>
          </a:xfrm>
          <a:prstGeom prst="rect">
            <a:avLst/>
          </a:prstGeom>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4" descr="lucas quote"/>
          <p:cNvPicPr>
            <a:picLocks noChangeAspect="1" noChangeArrowheads="1"/>
          </p:cNvPicPr>
          <p:nvPr/>
        </p:nvPicPr>
        <p:blipFill>
          <a:blip r:embed="rId2"/>
          <a:srcRect/>
          <a:stretch>
            <a:fillRect/>
          </a:stretch>
        </p:blipFill>
        <p:spPr bwMode="auto">
          <a:xfrm>
            <a:off x="914400" y="762000"/>
            <a:ext cx="3157538" cy="5524500"/>
          </a:xfrm>
          <a:prstGeom prst="rect">
            <a:avLst/>
          </a:prstGeom>
          <a:noFill/>
          <a:ln w="9525">
            <a:noFill/>
            <a:miter lim="800000"/>
            <a:headEnd/>
            <a:tailEnd/>
          </a:ln>
        </p:spPr>
      </p:pic>
      <p:pic>
        <p:nvPicPr>
          <p:cNvPr id="12291" name="Picture 5" descr="lucas"/>
          <p:cNvPicPr>
            <a:picLocks noChangeAspect="1" noChangeArrowheads="1"/>
          </p:cNvPicPr>
          <p:nvPr/>
        </p:nvPicPr>
        <p:blipFill>
          <a:blip r:embed="rId3"/>
          <a:srcRect/>
          <a:stretch>
            <a:fillRect/>
          </a:stretch>
        </p:blipFill>
        <p:spPr bwMode="auto">
          <a:xfrm>
            <a:off x="4419600" y="762000"/>
            <a:ext cx="3738563" cy="5562600"/>
          </a:xfrm>
          <a:prstGeom prst="rect">
            <a:avLst/>
          </a:prstGeom>
          <a:noFill/>
          <a:ln w="9525">
            <a:noFill/>
            <a:miter lim="800000"/>
            <a:headEnd/>
            <a:tailEnd/>
          </a:ln>
        </p:spPr>
      </p:pic>
      <p:sp>
        <p:nvSpPr>
          <p:cNvPr id="479238" name="Rectangle 6"/>
          <p:cNvSpPr>
            <a:spLocks noGrp="1" noChangeArrowheads="1"/>
          </p:cNvSpPr>
          <p:nvPr>
            <p:ph type="body" idx="1"/>
          </p:nvPr>
        </p:nvSpPr>
        <p:spPr/>
        <p:txBody>
          <a:bodyPr/>
          <a:lstStyle/>
          <a:p>
            <a:pPr>
              <a:lnSpc>
                <a:spcPct val="80000"/>
              </a:lnSpc>
              <a:defRPr/>
            </a:pPr>
            <a:endParaRPr lang="en-US" b="1" dirty="0" smtClean="0"/>
          </a:p>
          <a:p>
            <a:pPr>
              <a:lnSpc>
                <a:spcPct val="80000"/>
              </a:lnSpc>
              <a:defRPr/>
            </a:pPr>
            <a:endParaRPr lang="en-US" sz="1800" b="1" dirty="0" smtClean="0"/>
          </a:p>
        </p:txBody>
      </p:sp>
      <p:sp>
        <p:nvSpPr>
          <p:cNvPr id="12293" name="Text Box 7"/>
          <p:cNvSpPr txBox="1">
            <a:spLocks noChangeArrowheads="1"/>
          </p:cNvSpPr>
          <p:nvPr/>
        </p:nvSpPr>
        <p:spPr bwMode="auto">
          <a:xfrm>
            <a:off x="762000" y="106363"/>
            <a:ext cx="7543800" cy="579437"/>
          </a:xfrm>
          <a:prstGeom prst="rect">
            <a:avLst/>
          </a:prstGeom>
          <a:noFill/>
          <a:ln w="12700">
            <a:noFill/>
            <a:miter lim="800000"/>
            <a:headEnd/>
            <a:tailEnd/>
          </a:ln>
        </p:spPr>
        <p:txBody>
          <a:bodyPr>
            <a:spAutoFit/>
          </a:bodyPr>
          <a:lstStyle/>
          <a:p>
            <a:pPr algn="l">
              <a:lnSpc>
                <a:spcPct val="100000"/>
              </a:lnSpc>
              <a:spcBef>
                <a:spcPct val="50000"/>
              </a:spcBef>
              <a:buClrTx/>
              <a:buSzTx/>
              <a:buFontTx/>
              <a:buNone/>
            </a:pPr>
            <a:r>
              <a:rPr lang="en-US" sz="3200" i="0" dirty="0">
                <a:solidFill>
                  <a:srgbClr val="FFCC00"/>
                </a:solidFill>
                <a:latin typeface="Arial Rounded MT Bold" pitchFamily="34" charset="0"/>
              </a:rPr>
              <a:t>Why Teach </a:t>
            </a:r>
            <a:r>
              <a:rPr lang="en-US" sz="3200" i="0" dirty="0" smtClean="0">
                <a:solidFill>
                  <a:srgbClr val="FFCC00"/>
                </a:solidFill>
                <a:latin typeface="Arial Rounded MT Bold" pitchFamily="34" charset="0"/>
              </a:rPr>
              <a:t>Media </a:t>
            </a:r>
            <a:r>
              <a:rPr lang="en-US" sz="3200" i="0" dirty="0">
                <a:solidFill>
                  <a:srgbClr val="FFCC00"/>
                </a:solidFill>
                <a:latin typeface="Arial Rounded MT Bold" pitchFamily="34" charset="0"/>
              </a:rPr>
              <a:t>Literacy?</a:t>
            </a:r>
          </a:p>
        </p:txBody>
      </p:sp>
      <p:sp>
        <p:nvSpPr>
          <p:cNvPr id="12294" name="Text Box 8"/>
          <p:cNvSpPr txBox="1">
            <a:spLocks noChangeArrowheads="1"/>
          </p:cNvSpPr>
          <p:nvPr/>
        </p:nvSpPr>
        <p:spPr bwMode="auto">
          <a:xfrm>
            <a:off x="5334000" y="5791200"/>
            <a:ext cx="2667000" cy="400110"/>
          </a:xfrm>
          <a:prstGeom prst="rect">
            <a:avLst/>
          </a:prstGeom>
          <a:noFill/>
          <a:ln w="12700">
            <a:noFill/>
            <a:miter lim="800000"/>
            <a:headEnd/>
            <a:tailEnd/>
          </a:ln>
        </p:spPr>
        <p:txBody>
          <a:bodyPr wrap="square">
            <a:spAutoFit/>
          </a:bodyPr>
          <a:lstStyle/>
          <a:p>
            <a:pPr algn="l">
              <a:lnSpc>
                <a:spcPct val="100000"/>
              </a:lnSpc>
              <a:spcBef>
                <a:spcPct val="50000"/>
              </a:spcBef>
              <a:buClrTx/>
              <a:buSzTx/>
              <a:buFontTx/>
              <a:buNone/>
            </a:pPr>
            <a:r>
              <a:rPr lang="en-US" sz="2000" dirty="0">
                <a:solidFill>
                  <a:schemeClr val="bg2"/>
                </a:solidFill>
              </a:rPr>
              <a:t>George Lucas</a:t>
            </a:r>
          </a:p>
        </p:txBody>
      </p:sp>
      <p:sp>
        <p:nvSpPr>
          <p:cNvPr id="7" name="TextBox 6"/>
          <p:cNvSpPr txBox="1"/>
          <p:nvPr/>
        </p:nvSpPr>
        <p:spPr>
          <a:xfrm>
            <a:off x="838200" y="6400800"/>
            <a:ext cx="7924800" cy="424732"/>
          </a:xfrm>
          <a:prstGeom prst="rect">
            <a:avLst/>
          </a:prstGeom>
          <a:noFill/>
        </p:spPr>
        <p:txBody>
          <a:bodyPr wrap="square" rtlCol="0">
            <a:spAutoFit/>
          </a:bodyPr>
          <a:lstStyle/>
          <a:p>
            <a:r>
              <a:rPr lang="en-US" dirty="0" smtClean="0">
                <a:solidFill>
                  <a:srgbClr val="FFFFFF"/>
                </a:solidFill>
              </a:rPr>
              <a:t>http://www.edutopia.org/media-literacy-skills-video</a:t>
            </a:r>
            <a:endParaRPr lang="en-US" dirty="0">
              <a:solidFill>
                <a:srgbClr val="FFFFFF"/>
              </a:solidFill>
            </a:endParaRPr>
          </a:p>
        </p:txBody>
      </p:sp>
      <p:sp>
        <p:nvSpPr>
          <p:cNvPr id="8" name="Action Button: Custom 7">
            <a:hlinkClick r:id="rId4" highlightClick="1"/>
          </p:cNvPr>
          <p:cNvSpPr/>
          <p:nvPr/>
        </p:nvSpPr>
        <p:spPr bwMode="auto">
          <a:xfrm>
            <a:off x="990600" y="6400800"/>
            <a:ext cx="7696200" cy="457200"/>
          </a:xfrm>
          <a:prstGeom prst="actionButtonBlank">
            <a:avLst/>
          </a:prstGeom>
          <a:solidFill>
            <a:schemeClr val="accent1">
              <a:alpha val="0"/>
            </a:schemeClr>
          </a:solidFill>
          <a:ln w="57150" cap="flat" cmpd="thinThick" algn="ctr">
            <a:noFill/>
            <a:prstDash val="solid"/>
            <a:round/>
            <a:headEnd type="oval" w="sm" len="sm"/>
            <a:tailEnd type="triangle" w="lg" len="med"/>
          </a:ln>
          <a:effectLst/>
        </p:spPr>
        <p:txBody>
          <a:bodyPr vert="horz" wrap="square" lIns="90488" tIns="44450" rIns="90488" bIns="44450" numCol="1" rtlCol="0" anchor="t" anchorCtr="0" compatLnSpc="1">
            <a:prstTxWarp prst="textNoShape">
              <a:avLst/>
            </a:prstTxWarp>
          </a:bodyPr>
          <a:lstStyle/>
          <a:p>
            <a:pPr marL="342900" marR="0" indent="-342900" algn="ctr" defTabSz="914400" rtl="0" eaLnBrk="0" fontAlgn="base" latinLnBrk="0" hangingPunct="0">
              <a:lnSpc>
                <a:spcPct val="90000"/>
              </a:lnSpc>
              <a:spcBef>
                <a:spcPct val="20000"/>
              </a:spcBef>
              <a:spcAft>
                <a:spcPct val="0"/>
              </a:spcAft>
              <a:buClr>
                <a:schemeClr val="tx2"/>
              </a:buClr>
              <a:buSzPct val="75000"/>
              <a:buFont typeface="Wingdings" pitchFamily="2" charset="2"/>
              <a:buNone/>
              <a:tabLst/>
            </a:pPr>
            <a:endParaRPr kumimoji="0" lang="en-US" sz="2400" b="1" i="1" u="none" strike="noStrike" cap="none" normalizeH="0" baseline="0" dirty="0" smtClean="0">
              <a:ln>
                <a:noFill/>
              </a:ln>
              <a:solidFill>
                <a:schemeClr val="tx1"/>
              </a:solidFill>
              <a:effectLst>
                <a:outerShdw blurRad="38100" dist="38100" dir="2700000" algn="tl">
                  <a:srgbClr val="000000">
                    <a:alpha val="43137"/>
                  </a:srgbClr>
                </a:outerShdw>
              </a:effectLst>
              <a:latin typeface="Arial" charset="0"/>
            </a:endParaRP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5&quot;&gt;&lt;property id=&quot;20148&quot; value=&quot;5&quot;/&gt;&lt;property id=&quot;20300&quot; value=&quot;Slide 4 - &amp;quot;Goals of This Training&amp;quot;&quot;/&gt;&lt;property id=&quot;20307&quot; value=&quot;561&quot;/&gt;&lt;/object&gt;&lt;object type=&quot;3&quot; unique_id=&quot;10006&quot;&gt;&lt;property id=&quot;20148&quot; value=&quot;5&quot;/&gt;&lt;property id=&quot;20300&quot; value=&quot;Slide 5 - &amp;quot;Goals of This Training&amp;quot;&quot;/&gt;&lt;property id=&quot;20307&quot; value=&quot;562&quot;/&gt;&lt;/object&gt;&lt;object type=&quot;3&quot; unique_id=&quot;10007&quot;&gt;&lt;property id=&quot;20148&quot; value=&quot;5&quot;/&gt;&lt;property id=&quot;20300&quot; value=&quot;Slide 8 - &amp;quot;Why Teach Media Literacy?&amp;quot;&quot;/&gt;&lt;property id=&quot;20307&quot; value=&quot;565&quot;/&gt;&lt;/object&gt;&lt;object type=&quot;3&quot; unique_id=&quot;10008&quot;&gt;&lt;property id=&quot;20148&quot; value=&quot;5&quot;/&gt;&lt;property id=&quot;20300&quot; value=&quot;Slide 9&quot;/&gt;&lt;property id=&quot;20307&quot; value=&quot;596&quot;/&gt;&lt;/object&gt;&lt;object type=&quot;3&quot; unique_id=&quot;10010&quot;&gt;&lt;property id=&quot;20148&quot; value=&quot;5&quot;/&gt;&lt;property id=&quot;20300&quot; value=&quot;Slide 33 - &amp;quot;Manipulating Images&amp;quot;&quot;/&gt;&lt;property id=&quot;20307&quot; value=&quot;598&quot;/&gt;&lt;/object&gt;&lt;object type=&quot;3&quot; unique_id=&quot;10012&quot;&gt;&lt;property id=&quot;20148&quot; value=&quot;5&quot;/&gt;&lt;property id=&quot;20300&quot; value=&quot;Slide 16 - &amp;quot;What does the National Council for Teachers of English say about teaching media literacy in the classroom?&amp;#x0D;&amp;#x0A;&amp;quot;&quot;/&gt;&lt;property id=&quot;20307&quot; value=&quot;591&quot;/&gt;&lt;/object&gt;&lt;object type=&quot;3&quot; unique_id=&quot;10013&quot;&gt;&lt;property id=&quot;20148&quot; value=&quot;5&quot;/&gt;&lt;property id=&quot;20300&quot; value=&quot;Slide 17 - &amp;quot;What does the National Council for Social Studies say about the importance or relevance of media/media literacy?&amp;#x0D;&amp;#x0A;&amp;#x0D;&amp;#x0A;&quot;/&gt;&lt;property id=&quot;20307&quot; value=&quot;592&quot;/&gt;&lt;/object&gt;&lt;object type=&quot;3&quot; unique_id=&quot;10014&quot;&gt;&lt;property id=&quot;20148&quot; value=&quot;5&quot;/&gt;&lt;property id=&quot;20300&quot; value=&quot;Slide 6 - &amp;quot;What is Media Literacy?&amp;quot;&quot;/&gt;&lt;property id=&quot;20307&quot; value=&quot;567&quot;/&gt;&lt;/object&gt;&lt;object type=&quot;3&quot; unique_id=&quot;10015&quot;&gt;&lt;property id=&quot;20148&quot; value=&quot;5&quot;/&gt;&lt;property id=&quot;20300&quot; value=&quot;Slide 7 - &amp;quot;21st Century Skills = Media Literacy&amp;quot;&quot;/&gt;&lt;property id=&quot;20307&quot; value=&quot;568&quot;/&gt;&lt;/object&gt;&lt;object type=&quot;3&quot; unique_id=&quot;10017&quot;&gt;&lt;property id=&quot;20148&quot; value=&quot;5&quot;/&gt;&lt;property id=&quot;20300&quot; value=&quot;Slide 13 - &amp;quot;What Media Literacy Is Not&amp;quot;&quot;/&gt;&lt;property id=&quot;20307&quot; value=&quot;569&quot;/&gt;&lt;/object&gt;&lt;object type=&quot;3&quot; unique_id=&quot;10018&quot;&gt;&lt;property id=&quot;20148&quot; value=&quot;5&quot;/&gt;&lt;property id=&quot;20300&quot; value=&quot;Slide 14 - &amp;quot;What Media Literacy Is Not&amp;quot;&quot;/&gt;&lt;property id=&quot;20307&quot; value=&quot;570&quot;/&gt;&lt;/object&gt;&lt;object type=&quot;3&quot; unique_id=&quot;10019&quot;&gt;&lt;property id=&quot;20148&quot; value=&quot;5&quot;/&gt;&lt;property id=&quot;20300&quot; value=&quot;Slide 15 - &amp;quot;Essential Questions for Teachers&amp;#x0D;&amp;#x0A;&amp;quot;&quot;/&gt;&lt;property id=&quot;20307&quot; value=&quot;643&quot;/&gt;&lt;/object&gt;&lt;object type=&quot;3&quot; unique_id=&quot;10020&quot;&gt;&lt;property id=&quot;20148&quot; value=&quot;5&quot;/&gt;&lt;property id=&quot;20300&quot; value=&quot;Slide 12 - &amp;quot;The “Inquiry” Process&amp;quot;&quot;/&gt;&lt;property id=&quot;20307&quot; value=&quot;571&quot;/&gt;&lt;/object&gt;&lt;object type=&quot;3&quot; unique_id=&quot;10022&quot;&gt;&lt;property id=&quot;20148&quot; value=&quot;5&quot;/&gt;&lt;property id=&quot;20300&quot; value=&quot;Slide 20 - &amp;quot;Five Key Concepts of Media Literacy&amp;quot;&quot;/&gt;&lt;property id=&quot;20307&quot; value=&quot;573&quot;/&gt;&lt;/object&gt;&lt;object type=&quot;3&quot; unique_id=&quot;10023&quot;&gt;&lt;property id=&quot;20148&quot; value=&quot;5&quot;/&gt;&lt;property id=&quot;20300&quot; value=&quot;Slide 31&quot;/&gt;&lt;property id=&quot;20307&quot; value=&quot;644&quot;/&gt;&lt;/object&gt;&lt;object type=&quot;3&quot; unique_id=&quot;10024&quot;&gt;&lt;property id=&quot;20148&quot; value=&quot;5&quot;/&gt;&lt;property id=&quot;20300&quot; value=&quot;Slide 60 - &amp;quot;Part of Media Literacy is examining how we use media daily!&amp;#x0D;&amp;#x0A;&amp;#x0D;&amp;#x0A;Use Habits and Program Formats &amp;quot;&quot;/&gt;&lt;property id=&quot;20307&quot; value=&quot;578&quot;/&gt;&lt;/object&gt;&lt;object type=&quot;3&quot; unique_id=&quot;10025&quot;&gt;&lt;property id=&quot;20148&quot; value=&quot;5&quot;/&gt;&lt;property id=&quot;20300&quot; value=&quot;Slide 65 - &amp;quot;KET Videos that Be Used to &amp;#x0D;&amp;#x0A;Teach Media Literacy &amp;#x0D;&amp;#x0A;Concepts&amp;quot;&quot;/&gt;&lt;property id=&quot;20307&quot; value=&quot;543&quot;/&gt;&lt;/object&gt;&lt;object type=&quot;3&quot; unique_id=&quot;10026&quot;&gt;&lt;property id=&quot;20148&quot; value=&quot;5&quot;/&gt;&lt;property id=&quot;20300&quot; value=&quot;Slide 66 - &amp;quot;Some                                             Media Literacy Resources  &amp;quot;&quot;/&gt;&lt;property id=&quot;20307&quot; value=&quot;554&quot;/&gt;&lt;/object&gt;&lt;object type=&quot;3&quot; unique_id=&quot;10027&quot;&gt;&lt;property id=&quot;20148&quot; value=&quot;5&quot;/&gt;&lt;property id=&quot;20300&quot; value=&quot;Slide 68 - &amp;quot;Some Media Literacy Websites&amp;quot;&quot;/&gt;&lt;property id=&quot;20307&quot; value=&quot;459&quot;/&gt;&lt;/object&gt;&lt;object type=&quot;3&quot; unique_id=&quot;10028&quot;&gt;&lt;property id=&quot;20148&quot; value=&quot;5&quot;/&gt;&lt;property id=&quot;20300&quot; value=&quot;Slide 21 - &amp;quot;What are Media? Media are tools for communicating!&amp;quot;&quot;/&gt;&lt;property id=&quot;20307&quot; value=&quot;547&quot;/&gt;&lt;/object&gt;&lt;object type=&quot;3&quot; unique_id=&quot;10029&quot;&gt;&lt;property id=&quot;20148&quot; value=&quot;5&quot;/&gt;&lt;property id=&quot;20300&quot; value=&quot;Slide 22&quot;/&gt;&lt;property id=&quot;20307&quot; value=&quot;558&quot;/&gt;&lt;/object&gt;&lt;object type=&quot;3&quot; unique_id=&quot;10031&quot;&gt;&lt;property id=&quot;20148&quot; value=&quot;5&quot;/&gt;&lt;property id=&quot;20300&quot; value=&quot;Slide 23 - &amp;quot;Important Things To&amp;#x0D;&amp;#x0A; Know about Media&amp;quot;&quot;/&gt;&lt;property id=&quot;20307&quot; value=&quot;550&quot;/&gt;&lt;/object&gt;&lt;object type=&quot;3&quot; unique_id=&quot;10032&quot;&gt;&lt;property id=&quot;20148&quot; value=&quot;5&quot;/&gt;&lt;property id=&quot;20300&quot; value=&quot;Slide 25 - &amp;quot;Important Things To&amp;#x0D;&amp;#x0A; Know about Media&amp;quot;&quot;/&gt;&lt;property id=&quot;20307&quot; value=&quot;551&quot;/&gt;&lt;/object&gt;&lt;object type=&quot;3&quot; unique_id=&quot;10033&quot;&gt;&lt;property id=&quot;20148&quot; value=&quot;5&quot;/&gt;&lt;property id=&quot;20300&quot; value=&quot;Slide 24 - &amp;quot;2. All Media Is a Construction!&amp;quot;&quot;/&gt;&lt;property id=&quot;20307&quot; value=&quot;580&quot;/&gt;&lt;/object&gt;&lt;object type=&quot;3&quot; unique_id=&quot;10034&quot;&gt;&lt;property id=&quot;20148&quot; value=&quot;5&quot;/&gt;&lt;property id=&quot;20300&quot; value=&quot;Slide 26 - &amp;quot;Purposes of Media&amp;quot;&quot;/&gt;&lt;property id=&quot;20307&quot; value=&quot;552&quot;/&gt;&lt;/object&gt;&lt;object type=&quot;3&quot; unique_id=&quot;10035&quot;&gt;&lt;property id=&quot;20148&quot; value=&quot;5&quot;/&gt;&lt;property id=&quot;20300&quot; value=&quot;Slide 27 - &amp;quot;Who is the Audience?&amp;quot;&quot;/&gt;&lt;property id=&quot;20307&quot; value=&quot;553&quot;/&gt;&lt;/object&gt;&lt;object type=&quot;3&quot; unique_id=&quot;10036&quot;&gt;&lt;property id=&quot;20148&quot; value=&quot;5&quot;/&gt;&lt;property id=&quot;20300&quot; value=&quot;Slide 30&quot;/&gt;&lt;property id=&quot;20307&quot; value=&quot;560&quot;/&gt;&lt;/object&gt;&lt;object type=&quot;3&quot; unique_id=&quot;10037&quot;&gt;&lt;property id=&quot;20148&quot; value=&quot;5&quot;/&gt;&lt;property id=&quot;20300&quot; value=&quot;Slide 29 - &amp;quot;Media is about Telling Stories!&amp;quot;&quot;/&gt;&lt;property id=&quot;20307&quot; value=&quot;330&quot;/&gt;&lt;/object&gt;&lt;object type=&quot;3&quot; unique_id=&quot;10038&quot;&gt;&lt;property id=&quot;20148&quot; value=&quot;5&quot;/&gt;&lt;property id=&quot;20300&quot; value=&quot;Slide 28 - &amp;quot;Media is about Telling Stories!&amp;quot;&quot;/&gt;&lt;property id=&quot;20307&quot; value=&quot;351&quot;/&gt;&lt;/object&gt;&lt;object type=&quot;3&quot; unique_id=&quot;10039&quot;&gt;&lt;property id=&quot;20148&quot; value=&quot;5&quot;/&gt;&lt;property id=&quot;20300&quot; value=&quot;Slide 35 - &amp;quot;Parts of A Story&amp;quot;&quot;/&gt;&lt;property id=&quot;20307&quot; value=&quot;555&quot;/&gt;&lt;/object&gt;&lt;object type=&quot;3&quot; unique_id=&quot;10041&quot;&gt;&lt;property id=&quot;20148&quot; value=&quot;5&quot;/&gt;&lt;property id=&quot;20300&quot; value=&quot;Slide 36 - &amp;quot;Video Media is created in three stages:&amp;quot;&quot;/&gt;&lt;property id=&quot;20307&quot; value=&quot;361&quot;/&gt;&lt;/object&gt;&lt;object type=&quot;3&quot; unique_id=&quot;10042&quot;&gt;&lt;property id=&quot;20148&quot; value=&quot;5&quot;/&gt;&lt;property id=&quot;20300&quot; value=&quot;Slide 37 - &amp;quot;All Media Begins With Writing&amp;quot;&quot;/&gt;&lt;property id=&quot;20307&quot; value=&quot;323&quot;/&gt;&lt;/object&gt;&lt;object type=&quot;3&quot; unique_id=&quot;10043&quot;&gt;&lt;property id=&quot;20148&quot; value=&quot;5&quot;/&gt;&lt;property id=&quot;20300&quot; value=&quot;Slide 38 - &amp;quot;Script Example&amp;quot;&quot;/&gt;&lt;property id=&quot;20307&quot; value=&quot;305&quot;/&gt;&lt;/object&gt;&lt;object type=&quot;3&quot; unique_id=&quot;10044&quot;&gt;&lt;property id=&quot;20148&quot; value=&quot;5&quot;/&gt;&lt;property id=&quot;20300&quot; value=&quot;Slide 39 - &amp;quot;Sample Storyboard&amp;quot;&quot;/&gt;&lt;property id=&quot;20307&quot; value=&quot;306&quot;/&gt;&lt;/object&gt;&lt;object type=&quot;3&quot; unique_id=&quot;10046&quot;&gt;&lt;property id=&quot;20148&quot; value=&quot;5&quot;/&gt;&lt;property id=&quot;20300&quot; value=&quot;Slide 41 - &amp;quot;Shot Abbreviations&amp;quot;&quot;/&gt;&lt;property id=&quot;20307&quot; value=&quot;300&quot;/&gt;&lt;/object&gt;&lt;object type=&quot;3&quot; unique_id=&quot;10047&quot;&gt;&lt;property id=&quot;20148&quot; value=&quot;5&quot;/&gt;&lt;property id=&quot;20300&quot; value=&quot;Slide 42 - &amp;quot; Shot Purposes &amp;quot;&quot;/&gt;&lt;property id=&quot;20307&quot; value=&quot;387&quot;/&gt;&lt;/object&gt;&lt;object type=&quot;3&quot; unique_id=&quot;10048&quot;&gt;&lt;property id=&quot;20148&quot; value=&quot;5&quot;/&gt;&lt;property id=&quot;20300&quot; value=&quot;Slide 43 - &amp;quot;Other Production Methods&amp;quot;&quot;/&gt;&lt;property id=&quot;20307&quot; value=&quot;396&quot;/&gt;&lt;/object&gt;&lt;object type=&quot;3&quot; unique_id=&quot;10051&quot;&gt;&lt;property id=&quot;20148&quot; value=&quot;5&quot;/&gt;&lt;property id=&quot;20300&quot; value=&quot;Slide 57 - &amp;quot;Stereotypes in the Media&amp;quot;&quot;/&gt;&lt;property id=&quot;20307&quot; value=&quot;601&quot;/&gt;&lt;/object&gt;&lt;object type=&quot;3&quot; unique_id=&quot;10053&quot;&gt;&lt;property id=&quot;20148&quot; value=&quot;5&quot;/&gt;&lt;property id=&quot;20300&quot; value=&quot;Slide 59 - &amp;quot;Using Stereotypical Characters&amp;quot;&quot;/&gt;&lt;property id=&quot;20307&quot; value=&quot;604&quot;/&gt;&lt;/object&gt;&lt;object type=&quot;3&quot; unique_id=&quot;10055&quot;&gt;&lt;property id=&quot;20148&quot; value=&quot;5&quot;/&gt;&lt;property id=&quot;20300&quot; value=&quot;Slide 44 - &amp;quot;Audio Track Parts&amp;quot;&quot;/&gt;&lt;property id=&quot;20307&quot; value=&quot;406&quot;/&gt;&lt;/object&gt;&lt;object type=&quot;3&quot; unique_id=&quot;10056&quot;&gt;&lt;property id=&quot;20148&quot; value=&quot;5&quot;/&gt;&lt;property id=&quot;20300&quot; value=&quot;Slide 45 - &amp;quot;Parts and Purposes of the &amp;#x0D;&amp;#x0A;Audio Track&amp;quot;&quot;/&gt;&lt;property id=&quot;20307&quot; value=&quot;593&quot;/&gt;&lt;/object&gt;&lt;object type=&quot;3&quot; unique_id=&quot;10057&quot;&gt;&lt;property id=&quot;20148&quot; value=&quot;5&quot;/&gt;&lt;property id=&quot;20300&quot; value=&quot;Slide 46 - &amp;quot;Post-Production&amp;quot;&quot;/&gt;&lt;property id=&quot;20307&quot; value=&quot;379&quot;/&gt;&lt;/object&gt;&lt;object type=&quot;3&quot; unique_id=&quot;10058&quot;&gt;&lt;property id=&quot;20148&quot; value=&quot;5&quot;/&gt;&lt;property id=&quot;20300&quot; value=&quot;Slide 47 - &amp;quot;The “Magic” of Video&amp;quot;&quot;/&gt;&lt;property id=&quot;20307&quot; value=&quot;417&quot;/&gt;&lt;/object&gt;&lt;object type=&quot;3&quot; unique_id=&quot;10059&quot;&gt;&lt;property id=&quot;20148&quot; value=&quot;5&quot;/&gt;&lt;property id=&quot;20300&quot; value=&quot;Slide 48 - &amp;quot;What’s The Big Deal About Advertising?&amp;quot;&quot;/&gt;&lt;property id=&quot;20307&quot; value=&quot;581&quot;/&gt;&lt;/object&gt;&lt;object type=&quot;3&quot; unique_id=&quot;10060&quot;&gt;&lt;property id=&quot;20148&quot; value=&quot;5&quot;/&gt;&lt;property id=&quot;20300&quot; value=&quot;Slide 49 - &amp;quot;Advertising Techniques (Production)&amp;quot;&quot;/&gt;&lt;property id=&quot;20307&quot; value=&quot;458&quot;/&gt;&lt;/object&gt;&lt;object type=&quot;3&quot; unique_id=&quot;10061&quot;&gt;&lt;property id=&quot;20148&quot; value=&quot;5&quot;/&gt;&lt;property id=&quot;20300&quot; value=&quot;Slide 50 - &amp;quot;Product Placement&amp;quot;&quot;/&gt;&lt;property id=&quot;20307&quot; value=&quot;582&quot;/&gt;&lt;/object&gt;&lt;object type=&quot;3&quot; unique_id=&quot;10062&quot;&gt;&lt;property id=&quot;20148&quot; value=&quot;5&quot;/&gt;&lt;property id=&quot;20300&quot; value=&quot;Slide 51 - &amp;quot;Advertising Techniques&amp;#x0D;&amp;#x0A;(Persuasion Techniques)&amp;quot;&quot;/&gt;&lt;property id=&quot;20307&quot; value=&quot;583&quot;/&gt;&lt;/object&gt;&lt;object type=&quot;3&quot; unique_id=&quot;10063&quot;&gt;&lt;property id=&quot;20148&quot; value=&quot;5&quot;/&gt;&lt;property id=&quot;20300&quot; value=&quot;Slide 52 - &amp;quot;Advertising Techniques&amp;#x0D;&amp;#x0A;(Specifically For Toys)&amp;quot;&quot;/&gt;&lt;property id=&quot;20307&quot; value=&quot;584&quot;/&gt;&lt;/object&gt;&lt;object type=&quot;3&quot; unique_id=&quot;10087&quot;&gt;&lt;property id=&quot;20148&quot; value=&quot;5&quot;/&gt;&lt;property id=&quot;20300&quot; value=&quot;Slide 34 - &amp;quot;Construction of A Photo Image&amp;quot;&quot;/&gt;&lt;property id=&quot;20307&quot; value=&quot;642&quot;/&gt;&lt;/object&gt;&lt;object type=&quot;3&quot; unique_id=&quot;10088&quot;&gt;&lt;property id=&quot;20148&quot; value=&quot;5&quot;/&gt;&lt;property id=&quot;20300&quot; value=&quot;Slide 53 - &amp;quot;Marketing A Movie &amp;#x0D;&amp;#x0A;(and everything else!)&amp;quot;&quot;/&gt;&lt;property id=&quot;20307&quot; value=&quot;632&quot;/&gt;&lt;/object&gt;&lt;object type=&quot;3&quot; unique_id=&quot;10089&quot;&gt;&lt;property id=&quot;20148&quot; value=&quot;5&quot;/&gt;&lt;property id=&quot;20300&quot; value=&quot;Slide 54 - &amp;quot;Taking Apart a Commercial&amp;quot;&quot;/&gt;&lt;property id=&quot;20307&quot; value=&quot;633&quot;/&gt;&lt;/object&gt;&lt;object type=&quot;3&quot; unique_id=&quot;10090&quot;&gt;&lt;property id=&quot;20148&quot; value=&quot;5&quot;/&gt;&lt;property id=&quot;20300&quot; value=&quot;Slide 55 - &amp;quot;“Show Me the Money”&amp;quot;&quot;/&gt;&lt;property id=&quot;20307&quot; value=&quot;634&quot;/&gt;&lt;/object&gt;&lt;object type=&quot;3&quot; unique_id=&quot;10091&quot;&gt;&lt;property id=&quot;20148&quot; value=&quot;5&quot;/&gt;&lt;property id=&quot;20300&quot; value=&quot;Slide 56 - &amp;quot;Advertising&amp;quot;&quot;/&gt;&lt;property id=&quot;20307&quot; value=&quot;635&quot;/&gt;&lt;/object&gt;&lt;object type=&quot;3&quot; unique_id=&quot;10092&quot;&gt;&lt;property id=&quot;20148&quot; value=&quot;5&quot;/&gt;&lt;property id=&quot;20300&quot; value=&quot;Slide 63 - &amp;quot;Stereotypes in the Media&amp;quot;&quot;/&gt;&lt;property id=&quot;20307&quot; value=&quot;636&quot;/&gt;&lt;/object&gt;&lt;object type=&quot;3&quot; unique_id=&quot;10093&quot;&gt;&lt;property id=&quot;20148&quot; value=&quot;5&quot;/&gt;&lt;property id=&quot;20300&quot; value=&quot;Slide 58 - &amp;quot;Using Stereotypical Characters&amp;quot;&quot;/&gt;&lt;property id=&quot;20307&quot; value=&quot;638&quot;/&gt;&lt;/object&gt;&lt;object type=&quot;3&quot; unique_id=&quot;10094&quot;&gt;&lt;property id=&quot;20148&quot; value=&quot;5&quot;/&gt;&lt;property id=&quot;20300&quot; value=&quot;Slide 69 - &amp;quot;Resources Used&amp;quot;&quot;/&gt;&lt;property id=&quot;20307&quot; value=&quot;639&quot;/&gt;&lt;/object&gt;&lt;object type=&quot;3&quot; unique_id=&quot;10095&quot;&gt;&lt;property id=&quot;20148&quot; value=&quot;5&quot;/&gt;&lt;property id=&quot;20300&quot; value=&quot;Slide 70 - &amp;quot;Resources Used&amp;quot;&quot;/&gt;&lt;property id=&quot;20307&quot; value=&quot;640&quot;/&gt;&lt;/object&gt;&lt;object type=&quot;3&quot; unique_id=&quot;10098&quot;&gt;&lt;property id=&quot;20148&quot; value=&quot;5&quot;/&gt;&lt;property id=&quot;20300&quot; value=&quot;Slide 62&quot;/&gt;&lt;property id=&quot;20307&quot; value=&quot;594&quot;/&gt;&lt;/object&gt;&lt;object type=&quot;3&quot; unique_id=&quot;10099&quot;&gt;&lt;property id=&quot;20148&quot; value=&quot;5&quot;/&gt;&lt;property id=&quot;20300&quot; value=&quot;Slide 61&quot;/&gt;&lt;property id=&quot;20307&quot; value=&quot;595&quot;/&gt;&lt;/object&gt;&lt;object type=&quot;3&quot; unique_id=&quot;10103&quot;&gt;&lt;property id=&quot;20148&quot; value=&quot;5&quot;/&gt;&lt;property id=&quot;20300&quot; value=&quot;Slide 64 - &amp;quot;A Sample Media Literacy Assignment:&amp;#x0D;&amp;#x0A;Henry County Middle School Newscast Teaser Advertisement&amp;quot;&quot;/&gt;&lt;property id=&quot;20307&quot; value=&quot;357&quot;/&gt;&lt;/object&gt;&lt;object type=&quot;3&quot; unique_id=&quot;10104&quot;&gt;&lt;property id=&quot;20148&quot; value=&quot;5&quot;/&gt;&lt;property id=&quot;20300&quot; value=&quot;Slide 3&quot;/&gt;&lt;property id=&quot;20307&quot; value=&quot;269&quot;/&gt;&lt;/object&gt;&lt;object type=&quot;3&quot; unique_id=&quot;10527&quot;&gt;&lt;property id=&quot;20148&quot; value=&quot;5&quot;/&gt;&lt;property id=&quot;20300&quot; value=&quot;Slide 32&quot;/&gt;&lt;property id=&quot;20307&quot; value=&quot;645&quot;/&gt;&lt;/object&gt;&lt;object type=&quot;3&quot; unique_id=&quot;11058&quot;&gt;&lt;property id=&quot;20148&quot; value=&quot;5&quot;/&gt;&lt;property id=&quot;20300&quot; value=&quot;Slide 10 - &amp;quot;Media Literacy and Digital Citizenship&amp;quot;&quot;/&gt;&lt;property id=&quot;20307&quot; value=&quot;646&quot;/&gt;&lt;/object&gt;&lt;object type=&quot;3&quot; unique_id=&quot;11059&quot;&gt;&lt;property id=&quot;20148&quot; value=&quot;5&quot;/&gt;&lt;property id=&quot;20300&quot; value=&quot;Slide 11 - &amp;quot;And Now A Word From MIT!&amp;#x0D;&amp;#x0A;&amp;quot;&quot;/&gt;&lt;property id=&quot;20307&quot; value=&quot;647&quot;/&gt;&lt;/object&gt;&lt;object type=&quot;3&quot; unique_id=&quot;11430&quot;&gt;&lt;property id=&quot;20148&quot; value=&quot;5&quot;/&gt;&lt;property id=&quot;20300&quot; value=&quot;Slide 1&quot;/&gt;&lt;property id=&quot;20307&quot; value=&quot;648&quot;/&gt;&lt;/object&gt;&lt;object type=&quot;3&quot; unique_id=&quot;11431&quot;&gt;&lt;property id=&quot;20148&quot; value=&quot;5&quot;/&gt;&lt;property id=&quot;20300&quot; value=&quot;Slide 2&quot;/&gt;&lt;property id=&quot;20307&quot; value=&quot;649&quot;/&gt;&lt;/object&gt;&lt;object type=&quot;3&quot; unique_id=&quot;11432&quot;&gt;&lt;property id=&quot;20148&quot; value=&quot;5&quot;/&gt;&lt;property id=&quot;20300&quot; value=&quot;Slide 18 - &amp;quot;Social Studies Curriculum Connection Examples&amp;#x0D;&amp;#x0A;&amp;quot;&quot;/&gt;&lt;property id=&quot;20307&quot; value=&quot;650&quot;/&gt;&lt;/object&gt;&lt;object type=&quot;3&quot; unique_id=&quot;11433&quot;&gt;&lt;property id=&quot;20148&quot; value=&quot;5&quot;/&gt;&lt;property id=&quot;20300&quot; value=&quot;Slide 40 - &amp;quot;Telling Your Story Visually&amp;#x0D;&amp;#x0A;An Example&amp;quot;&quot;/&gt;&lt;property id=&quot;20307&quot; value=&quot;652&quot;/&gt;&lt;/object&gt;&lt;object type=&quot;3&quot; unique_id=&quot;11434&quot;&gt;&lt;property id=&quot;20148&quot; value=&quot;5&quot;/&gt;&lt;property id=&quot;20300&quot; value=&quot;Slide 67 - &amp;quot;Some                                             Media Literacy Resources  &amp;quot;&quot;/&gt;&lt;property id=&quot;20307&quot; value=&quot;651&quot;/&gt;&lt;/object&gt;&lt;object type=&quot;3&quot; unique_id=&quot;11506&quot;&gt;&lt;property id=&quot;20148&quot; value=&quot;5&quot;/&gt;&lt;property id=&quot;20300&quot; value=&quot;Slide 19 - &amp;quot;Media Literacy and the Arts&amp;quot;&quot;/&gt;&lt;property id=&quot;20307&quot; value=&quot;653&quot;/&gt;&lt;/object&gt;&lt;/object&gt;&lt;/object&gt;&lt;/database&gt;"/>
  <p:tag name="SECTOMILLISECCONVERTED" val="1"/>
</p:tagLst>
</file>

<file path=ppt/theme/theme1.xml><?xml version="1.0" encoding="utf-8"?>
<a:theme xmlns:a="http://schemas.openxmlformats.org/drawingml/2006/main" name="Default Design">
  <a:themeElements>
    <a:clrScheme name="Default Design 9">
      <a:dk1>
        <a:srgbClr val="000000"/>
      </a:dk1>
      <a:lt1>
        <a:srgbClr val="CCFFFF"/>
      </a:lt1>
      <a:dk2>
        <a:srgbClr val="114FFB"/>
      </a:dk2>
      <a:lt2>
        <a:srgbClr val="F3CC69"/>
      </a:lt2>
      <a:accent1>
        <a:srgbClr val="00B7A5"/>
      </a:accent1>
      <a:accent2>
        <a:srgbClr val="D49FFF"/>
      </a:accent2>
      <a:accent3>
        <a:srgbClr val="AAB2FD"/>
      </a:accent3>
      <a:accent4>
        <a:srgbClr val="AEDADA"/>
      </a:accent4>
      <a:accent5>
        <a:srgbClr val="AAD8CF"/>
      </a:accent5>
      <a:accent6>
        <a:srgbClr val="C090E7"/>
      </a:accent6>
      <a:hlink>
        <a:srgbClr val="D7DC08"/>
      </a:hlink>
      <a:folHlink>
        <a:srgbClr val="FEEB60"/>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57150" cap="flat" cmpd="thinThick" algn="ctr">
          <a:solidFill>
            <a:srgbClr val="FFFFFF"/>
          </a:solidFill>
          <a:prstDash val="solid"/>
          <a:round/>
          <a:headEnd type="oval" w="sm" len="sm"/>
          <a:tailEnd type="triangle" w="lg" len="med"/>
        </a:ln>
        <a:effectLst/>
      </a:spPr>
      <a:bodyPr vert="horz" wrap="square" lIns="90488" tIns="44450" rIns="90488" bIns="44450" numCol="1" anchor="t" anchorCtr="0" compatLnSpc="1">
        <a:prstTxWarp prst="textNoShape">
          <a:avLst/>
        </a:prstTxWarp>
      </a:bodyPr>
      <a:lstStyle>
        <a:defPPr marL="342900" marR="0" indent="-342900" algn="ctr" defTabSz="914400" rtl="0" eaLnBrk="0" fontAlgn="base" latinLnBrk="0" hangingPunct="0">
          <a:lnSpc>
            <a:spcPct val="90000"/>
          </a:lnSpc>
          <a:spcBef>
            <a:spcPct val="20000"/>
          </a:spcBef>
          <a:spcAft>
            <a:spcPct val="0"/>
          </a:spcAft>
          <a:buClr>
            <a:schemeClr val="tx2"/>
          </a:buClr>
          <a:buSzPct val="75000"/>
          <a:buFont typeface="Wingdings" pitchFamily="2" charset="2"/>
          <a:buNone/>
          <a:tabLst/>
          <a:defRPr kumimoji="0" lang="en-US" sz="2400" b="1" i="1"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accent1"/>
        </a:solidFill>
        <a:ln w="57150" cap="flat" cmpd="thinThick" algn="ctr">
          <a:solidFill>
            <a:srgbClr val="FFFFFF"/>
          </a:solidFill>
          <a:prstDash val="solid"/>
          <a:round/>
          <a:headEnd type="oval" w="sm" len="sm"/>
          <a:tailEnd type="triangle" w="lg" len="med"/>
        </a:ln>
        <a:effectLst/>
      </a:spPr>
      <a:bodyPr vert="horz" wrap="square" lIns="90488" tIns="44450" rIns="90488" bIns="44450" numCol="1" anchor="t" anchorCtr="0" compatLnSpc="1">
        <a:prstTxWarp prst="textNoShape">
          <a:avLst/>
        </a:prstTxWarp>
      </a:bodyPr>
      <a:lstStyle>
        <a:defPPr marL="342900" marR="0" indent="-342900" algn="ctr" defTabSz="914400" rtl="0" eaLnBrk="0" fontAlgn="base" latinLnBrk="0" hangingPunct="0">
          <a:lnSpc>
            <a:spcPct val="90000"/>
          </a:lnSpc>
          <a:spcBef>
            <a:spcPct val="20000"/>
          </a:spcBef>
          <a:spcAft>
            <a:spcPct val="0"/>
          </a:spcAft>
          <a:buClr>
            <a:schemeClr val="tx2"/>
          </a:buClr>
          <a:buSzPct val="75000"/>
          <a:buFont typeface="Wingdings" pitchFamily="2" charset="2"/>
          <a:buNone/>
          <a:tabLst/>
          <a:defRPr kumimoji="0" lang="en-US" sz="2400" b="1" i="1"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Default Design 8">
        <a:dk1>
          <a:srgbClr val="000000"/>
        </a:dk1>
        <a:lt1>
          <a:srgbClr val="CCFFFF"/>
        </a:lt1>
        <a:dk2>
          <a:srgbClr val="114FFB"/>
        </a:dk2>
        <a:lt2>
          <a:srgbClr val="F3CC69"/>
        </a:lt2>
        <a:accent1>
          <a:srgbClr val="00B7A5"/>
        </a:accent1>
        <a:accent2>
          <a:srgbClr val="D49FFF"/>
        </a:accent2>
        <a:accent3>
          <a:srgbClr val="AAB2FD"/>
        </a:accent3>
        <a:accent4>
          <a:srgbClr val="AEDADA"/>
        </a:accent4>
        <a:accent5>
          <a:srgbClr val="AAD8CF"/>
        </a:accent5>
        <a:accent6>
          <a:srgbClr val="C090E7"/>
        </a:accent6>
        <a:hlink>
          <a:srgbClr val="D7DC08"/>
        </a:hlink>
        <a:folHlink>
          <a:srgbClr val="618FFD"/>
        </a:folHlink>
      </a:clrScheme>
      <a:clrMap bg1="dk2" tx1="lt1" bg2="dk1" tx2="lt2" accent1="accent1" accent2="accent2" accent3="accent3" accent4="accent4" accent5="accent5" accent6="accent6" hlink="hlink" folHlink="folHlink"/>
    </a:extraClrScheme>
    <a:extraClrScheme>
      <a:clrScheme name="Default Design 9">
        <a:dk1>
          <a:srgbClr val="000000"/>
        </a:dk1>
        <a:lt1>
          <a:srgbClr val="CCFFFF"/>
        </a:lt1>
        <a:dk2>
          <a:srgbClr val="114FFB"/>
        </a:dk2>
        <a:lt2>
          <a:srgbClr val="F3CC69"/>
        </a:lt2>
        <a:accent1>
          <a:srgbClr val="00B7A5"/>
        </a:accent1>
        <a:accent2>
          <a:srgbClr val="D49FFF"/>
        </a:accent2>
        <a:accent3>
          <a:srgbClr val="AAB2FD"/>
        </a:accent3>
        <a:accent4>
          <a:srgbClr val="AEDADA"/>
        </a:accent4>
        <a:accent5>
          <a:srgbClr val="AAD8CF"/>
        </a:accent5>
        <a:accent6>
          <a:srgbClr val="C090E7"/>
        </a:accent6>
        <a:hlink>
          <a:srgbClr val="D7DC08"/>
        </a:hlink>
        <a:folHlink>
          <a:srgbClr val="FEEB6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4460</TotalTime>
  <Words>2084</Words>
  <Application>Microsoft Office PowerPoint</Application>
  <PresentationFormat>On-screen Show (4:3)</PresentationFormat>
  <Paragraphs>459</Paragraphs>
  <Slides>70</Slides>
  <Notes>46</Notes>
  <HiddenSlides>0</HiddenSlides>
  <MMClips>1</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70</vt:i4>
      </vt:variant>
    </vt:vector>
  </HeadingPairs>
  <TitlesOfParts>
    <vt:vector size="72" baseType="lpstr">
      <vt:lpstr>Default Design</vt:lpstr>
      <vt:lpstr>Bitmap Image</vt:lpstr>
      <vt:lpstr>Slide 1</vt:lpstr>
      <vt:lpstr>Slide 2</vt:lpstr>
      <vt:lpstr>Slide 3</vt:lpstr>
      <vt:lpstr>Goals of This Training</vt:lpstr>
      <vt:lpstr>Goals of This Training</vt:lpstr>
      <vt:lpstr>What is Media Literacy?</vt:lpstr>
      <vt:lpstr>21st Century Skills = Media Literacy</vt:lpstr>
      <vt:lpstr>Why Teach Media Literacy?</vt:lpstr>
      <vt:lpstr>Slide 9</vt:lpstr>
      <vt:lpstr>Media Literacy and Digital Citizenship</vt:lpstr>
      <vt:lpstr>And Now A Word From MIT! </vt:lpstr>
      <vt:lpstr>The “Inquiry” Process</vt:lpstr>
      <vt:lpstr>What Media Literacy Is Not</vt:lpstr>
      <vt:lpstr>What Media Literacy Is Not</vt:lpstr>
      <vt:lpstr>Essential Questions for Teachers </vt:lpstr>
      <vt:lpstr>What does the National Council for Teachers of English say about teaching media literacy in the classroom? </vt:lpstr>
      <vt:lpstr>What does the National Council for Social Studies say about the importance or relevance of media/media literacy?  </vt:lpstr>
      <vt:lpstr>Social Studies Curriculum Connection Examples </vt:lpstr>
      <vt:lpstr>Media Literacy and the Arts</vt:lpstr>
      <vt:lpstr>Five Key Concepts of Media Literacy</vt:lpstr>
      <vt:lpstr>What are Media? Media are tools for communicating!</vt:lpstr>
      <vt:lpstr>Slide 22</vt:lpstr>
      <vt:lpstr>Important Things To  Know about Media</vt:lpstr>
      <vt:lpstr>2. All Media Is a Construction!</vt:lpstr>
      <vt:lpstr>Important Things To  Know about Media</vt:lpstr>
      <vt:lpstr>Purposes of Media</vt:lpstr>
      <vt:lpstr>Who is the Audience?</vt:lpstr>
      <vt:lpstr>Media is about Telling Stories!</vt:lpstr>
      <vt:lpstr>Media is about Telling Stories!</vt:lpstr>
      <vt:lpstr>Slide 30</vt:lpstr>
      <vt:lpstr>Slide 31</vt:lpstr>
      <vt:lpstr>Slide 32</vt:lpstr>
      <vt:lpstr>Manipulating Images</vt:lpstr>
      <vt:lpstr>Construction of A Photo Image</vt:lpstr>
      <vt:lpstr>Parts of A Story</vt:lpstr>
      <vt:lpstr>Video Media is created in three stages:</vt:lpstr>
      <vt:lpstr>All Media Begins With Writing</vt:lpstr>
      <vt:lpstr>Script Example</vt:lpstr>
      <vt:lpstr>Sample Storyboard</vt:lpstr>
      <vt:lpstr>Telling Your Story Visually An Example</vt:lpstr>
      <vt:lpstr>Shot Abbreviations</vt:lpstr>
      <vt:lpstr> Shot Purposes </vt:lpstr>
      <vt:lpstr>Other Production Methods</vt:lpstr>
      <vt:lpstr>Audio Track Parts</vt:lpstr>
      <vt:lpstr>Parts and Purposes of the  Audio Track</vt:lpstr>
      <vt:lpstr>Post-Production</vt:lpstr>
      <vt:lpstr>The “Magic” of Video</vt:lpstr>
      <vt:lpstr>What’s The Big Deal About Advertising?</vt:lpstr>
      <vt:lpstr>Advertising Techniques (Production)</vt:lpstr>
      <vt:lpstr>Product Placement</vt:lpstr>
      <vt:lpstr>Advertising Techniques (Persuasion Techniques)</vt:lpstr>
      <vt:lpstr>Advertising Techniques (Specifically For Toys)</vt:lpstr>
      <vt:lpstr>Marketing A Movie  (and everything else!)</vt:lpstr>
      <vt:lpstr>Taking Apart a Commercial</vt:lpstr>
      <vt:lpstr>“Show Me the Money”</vt:lpstr>
      <vt:lpstr>Advertising</vt:lpstr>
      <vt:lpstr>Stereotypes in the Media</vt:lpstr>
      <vt:lpstr>Using Stereotypical Characters</vt:lpstr>
      <vt:lpstr>Using Stereotypical Characters</vt:lpstr>
      <vt:lpstr>Part of Media Literacy is examining how we use media daily!  Use Habits and Program Formats </vt:lpstr>
      <vt:lpstr>Slide 61</vt:lpstr>
      <vt:lpstr>Slide 62</vt:lpstr>
      <vt:lpstr>Stereotypes in the Media</vt:lpstr>
      <vt:lpstr>A Sample Media Literacy Assignment: Henry County Middle School Newscast Teaser Advertisement</vt:lpstr>
      <vt:lpstr>KET Videos that Be Used to  Teach Media Literacy  Concepts</vt:lpstr>
      <vt:lpstr>Some                                             Media Literacy Resources  </vt:lpstr>
      <vt:lpstr>Some                                             Media Literacy Resources  </vt:lpstr>
      <vt:lpstr>Some Media Literacy Websites</vt:lpstr>
      <vt:lpstr>Resources Used</vt:lpstr>
      <vt:lpstr>Resources Used</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Media Literacy</dc:title>
  <dc:creator>Henson</dc:creator>
  <cp:lastModifiedBy>lmoore</cp:lastModifiedBy>
  <cp:revision>146</cp:revision>
  <dcterms:created xsi:type="dcterms:W3CDTF">1999-03-09T18:03:40Z</dcterms:created>
  <dcterms:modified xsi:type="dcterms:W3CDTF">2009-07-14T14:28:28Z</dcterms:modified>
</cp:coreProperties>
</file>